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13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138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139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140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F611386C-0EDF-4D9D-8BD2-000A5D5B7E4F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97288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CustomShape 1"/>
          <p:cNvSpPr/>
          <p:nvPr/>
        </p:nvSpPr>
        <p:spPr>
          <a:xfrm>
            <a:off x="4278960" y="10157400"/>
            <a:ext cx="3279960" cy="533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fld id="{42409284-EA0E-4129-A479-B91AF3182ABA}" type="slidenum">
              <a:rPr lang="ru-RU" sz="1800" b="0" strike="noStrike" spc="-1">
                <a:solidFill>
                  <a:srgbClr val="000000"/>
                </a:solidFill>
                <a:latin typeface="Arial"/>
                <a:ea typeface="+mn-ea"/>
              </a:rPr>
              <a:t>1</a:t>
            </a:fld>
            <a:endParaRPr lang="ru-RU" sz="1800" b="0" strike="noStrike" spc="-1">
              <a:latin typeface="Arial"/>
            </a:endParaRPr>
          </a:p>
        </p:txBody>
      </p:sp>
      <p:sp>
        <p:nvSpPr>
          <p:cNvPr id="260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5875" y="0"/>
            <a:ext cx="6764338" cy="5072063"/>
          </a:xfrm>
          <a:prstGeom prst="rect">
            <a:avLst/>
          </a:prstGeom>
        </p:spPr>
      </p:sp>
      <p:sp>
        <p:nvSpPr>
          <p:cNvPr id="261" name="CustomShape 3"/>
          <p:cNvSpPr/>
          <p:nvPr/>
        </p:nvSpPr>
        <p:spPr>
          <a:xfrm>
            <a:off x="681120" y="4692600"/>
            <a:ext cx="5434920" cy="4440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32040" y="741240"/>
            <a:ext cx="4933080" cy="3701160"/>
          </a:xfrm>
          <a:prstGeom prst="rect">
            <a:avLst/>
          </a:prstGeom>
        </p:spPr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6920" cy="48103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64" name="CustomShape 3"/>
          <p:cNvSpPr/>
          <p:nvPr/>
        </p:nvSpPr>
        <p:spPr>
          <a:xfrm>
            <a:off x="4278960" y="10157400"/>
            <a:ext cx="3279960" cy="533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93177F7A-8DDF-4B8D-BB21-E92059A791F9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2</a:t>
            </a:fld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3850560" y="9380160"/>
            <a:ext cx="2938320" cy="485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4240" tIns="42120" rIns="84240" bIns="42120" anchor="b">
            <a:noAutofit/>
          </a:bodyPr>
          <a:lstStyle/>
          <a:p>
            <a:pPr marL="197280" indent="-196560" algn="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fld id="{4E238E22-D002-4ED8-9A8A-9158EB749E3A}" type="slidenum">
              <a:rPr lang="ru-RU" sz="1100" b="0" strike="noStrike" spc="-1">
                <a:solidFill>
                  <a:srgbClr val="000000"/>
                </a:solidFill>
                <a:latin typeface="Arial"/>
                <a:ea typeface="Segoe UI"/>
              </a:rPr>
              <a:t>3</a:t>
            </a:fld>
            <a:endParaRPr lang="ru-RU" sz="1100" b="0" strike="noStrike" spc="-1">
              <a:latin typeface="Arial"/>
            </a:endParaRPr>
          </a:p>
        </p:txBody>
      </p:sp>
      <p:sp>
        <p:nvSpPr>
          <p:cNvPr id="266" name="CustomShape 2"/>
          <p:cNvSpPr/>
          <p:nvPr/>
        </p:nvSpPr>
        <p:spPr>
          <a:xfrm>
            <a:off x="679680" y="4689720"/>
            <a:ext cx="5437440" cy="44434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7" name="CustomShape 3"/>
          <p:cNvSpPr/>
          <p:nvPr/>
        </p:nvSpPr>
        <p:spPr>
          <a:xfrm>
            <a:off x="3850560" y="9379800"/>
            <a:ext cx="2944800" cy="4924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4240" tIns="42120" rIns="84240" bIns="42120" anchor="b">
            <a:noAutofit/>
          </a:bodyPr>
          <a:lstStyle/>
          <a:p>
            <a:pPr marL="197280" indent="-196560" algn="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fld id="{3758B140-43C2-408C-8592-4D44819B9A12}" type="slidenum">
              <a:rPr lang="ru-RU" sz="1100" b="0" strike="noStrike" spc="-1">
                <a:solidFill>
                  <a:srgbClr val="000000"/>
                </a:solidFill>
                <a:latin typeface="Calibri"/>
                <a:ea typeface="+mn-ea"/>
              </a:rPr>
              <a:t>3</a:t>
            </a:fld>
            <a:endParaRPr lang="ru-RU" sz="11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CustomShape 1"/>
          <p:cNvSpPr/>
          <p:nvPr/>
        </p:nvSpPr>
        <p:spPr>
          <a:xfrm>
            <a:off x="3850560" y="9380160"/>
            <a:ext cx="2938320" cy="485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4240" tIns="42120" rIns="84240" bIns="42120" anchor="b">
            <a:noAutofit/>
          </a:bodyPr>
          <a:lstStyle/>
          <a:p>
            <a:pPr marL="197280" indent="-196560" algn="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fld id="{3CE2BB82-6C14-4AFE-B0AB-98493CE4A483}" type="slidenum">
              <a:rPr lang="ru-RU" sz="1100" b="0" strike="noStrike" spc="-1">
                <a:solidFill>
                  <a:srgbClr val="000000"/>
                </a:solidFill>
                <a:latin typeface="Arial"/>
                <a:ea typeface="Segoe UI"/>
              </a:rPr>
              <a:t>4</a:t>
            </a:fld>
            <a:endParaRPr lang="ru-RU" sz="1100" b="0" strike="noStrike" spc="-1">
              <a:latin typeface="Arial"/>
            </a:endParaRPr>
          </a:p>
        </p:txBody>
      </p:sp>
      <p:sp>
        <p:nvSpPr>
          <p:cNvPr id="269" name="CustomShape 2"/>
          <p:cNvSpPr/>
          <p:nvPr/>
        </p:nvSpPr>
        <p:spPr>
          <a:xfrm>
            <a:off x="679680" y="4689720"/>
            <a:ext cx="5437440" cy="44434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0" name="CustomShape 3"/>
          <p:cNvSpPr/>
          <p:nvPr/>
        </p:nvSpPr>
        <p:spPr>
          <a:xfrm>
            <a:off x="3850560" y="9379800"/>
            <a:ext cx="2944800" cy="4924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4240" tIns="42120" rIns="84240" bIns="42120" anchor="b">
            <a:noAutofit/>
          </a:bodyPr>
          <a:lstStyle/>
          <a:p>
            <a:pPr marL="197280" indent="-196560" algn="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fld id="{826729E8-AF9D-4946-AAA9-5173AED3BFA9}" type="slidenum">
              <a:rPr lang="ru-RU" sz="1100" b="0" strike="noStrike" spc="-1">
                <a:solidFill>
                  <a:srgbClr val="000000"/>
                </a:solidFill>
                <a:latin typeface="Calibri"/>
                <a:ea typeface="+mn-ea"/>
              </a:rPr>
              <a:t>4</a:t>
            </a:fld>
            <a:endParaRPr lang="ru-RU" sz="11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CustomShape 1"/>
          <p:cNvSpPr/>
          <p:nvPr/>
        </p:nvSpPr>
        <p:spPr>
          <a:xfrm>
            <a:off x="3850560" y="9380160"/>
            <a:ext cx="2938320" cy="485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4240" tIns="42120" rIns="84240" bIns="42120" anchor="b">
            <a:noAutofit/>
          </a:bodyPr>
          <a:lstStyle/>
          <a:p>
            <a:pPr marL="197280" indent="-196560" algn="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fld id="{CFC7704D-0F4C-4EEC-940B-40D5F819ED18}" type="slidenum">
              <a:rPr lang="ru-RU" sz="1100" b="0" strike="noStrike" spc="-1">
                <a:solidFill>
                  <a:srgbClr val="000000"/>
                </a:solidFill>
                <a:latin typeface="Arial"/>
                <a:ea typeface="Segoe UI"/>
              </a:rPr>
              <a:t>5</a:t>
            </a:fld>
            <a:endParaRPr lang="ru-RU" sz="1100" b="0" strike="noStrike" spc="-1">
              <a:latin typeface="Arial"/>
            </a:endParaRPr>
          </a:p>
        </p:txBody>
      </p:sp>
      <p:sp>
        <p:nvSpPr>
          <p:cNvPr id="272" name="CustomShape 2"/>
          <p:cNvSpPr/>
          <p:nvPr/>
        </p:nvSpPr>
        <p:spPr>
          <a:xfrm>
            <a:off x="679680" y="4689720"/>
            <a:ext cx="5437440" cy="44434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3" name="CustomShape 3"/>
          <p:cNvSpPr/>
          <p:nvPr/>
        </p:nvSpPr>
        <p:spPr>
          <a:xfrm>
            <a:off x="3850560" y="9379800"/>
            <a:ext cx="2944800" cy="4924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4240" tIns="42120" rIns="84240" bIns="42120" anchor="b">
            <a:noAutofit/>
          </a:bodyPr>
          <a:lstStyle/>
          <a:p>
            <a:pPr marL="197280" indent="-196560" algn="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fld id="{4CA52D58-22C5-44B8-A2E8-4E8B0AA3EEA2}" type="slidenum">
              <a:rPr lang="ru-RU" sz="1100" b="0" strike="noStrike" spc="-1">
                <a:solidFill>
                  <a:srgbClr val="000000"/>
                </a:solidFill>
                <a:latin typeface="Calibri"/>
                <a:ea typeface="+mn-ea"/>
              </a:rPr>
              <a:t>5</a:t>
            </a:fld>
            <a:endParaRPr lang="ru-RU" sz="11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CustomShape 1"/>
          <p:cNvSpPr/>
          <p:nvPr/>
        </p:nvSpPr>
        <p:spPr>
          <a:xfrm>
            <a:off x="3850560" y="9380160"/>
            <a:ext cx="2938320" cy="485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4240" tIns="42120" rIns="84240" bIns="42120" anchor="b">
            <a:noAutofit/>
          </a:bodyPr>
          <a:lstStyle/>
          <a:p>
            <a:pPr marL="197280" indent="-196560" algn="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fld id="{318FA694-953D-4EB3-82D3-146A590280C6}" type="slidenum">
              <a:rPr lang="ru-RU" sz="1100" b="0" strike="noStrike" spc="-1">
                <a:solidFill>
                  <a:srgbClr val="000000"/>
                </a:solidFill>
                <a:latin typeface="Arial"/>
                <a:ea typeface="Segoe UI"/>
              </a:rPr>
              <a:t>6</a:t>
            </a:fld>
            <a:endParaRPr lang="ru-RU" sz="1100" b="0" strike="noStrike" spc="-1">
              <a:latin typeface="Arial"/>
            </a:endParaRPr>
          </a:p>
        </p:txBody>
      </p:sp>
      <p:sp>
        <p:nvSpPr>
          <p:cNvPr id="275" name="CustomShape 2"/>
          <p:cNvSpPr/>
          <p:nvPr/>
        </p:nvSpPr>
        <p:spPr>
          <a:xfrm>
            <a:off x="679680" y="4689720"/>
            <a:ext cx="5437440" cy="44434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6" name="CustomShape 3"/>
          <p:cNvSpPr/>
          <p:nvPr/>
        </p:nvSpPr>
        <p:spPr>
          <a:xfrm>
            <a:off x="3850560" y="9379800"/>
            <a:ext cx="2944800" cy="4924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4240" tIns="42120" rIns="84240" bIns="42120" anchor="b">
            <a:noAutofit/>
          </a:bodyPr>
          <a:lstStyle/>
          <a:p>
            <a:pPr marL="197280" indent="-196560" algn="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fld id="{549272B7-16CB-4BE4-A29C-E27E43FDF5BC}" type="slidenum">
              <a:rPr lang="ru-RU" sz="1100" b="0" strike="noStrike" spc="-1">
                <a:solidFill>
                  <a:srgbClr val="000000"/>
                </a:solidFill>
                <a:latin typeface="Calibri"/>
                <a:ea typeface="+mn-ea"/>
              </a:rPr>
              <a:t>6</a:t>
            </a:fld>
            <a:endParaRPr lang="ru-RU" sz="1100" b="0" strike="noStrike" spc="-1">
              <a:latin typeface="Arial"/>
            </a:endParaRPr>
          </a:p>
        </p:txBody>
      </p:sp>
      <p:sp>
        <p:nvSpPr>
          <p:cNvPr id="277" name="PlaceHolder 4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6920" cy="48103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CustomShape 1"/>
          <p:cNvSpPr/>
          <p:nvPr/>
        </p:nvSpPr>
        <p:spPr>
          <a:xfrm>
            <a:off x="3850560" y="9380160"/>
            <a:ext cx="2938320" cy="485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4240" tIns="42120" rIns="84240" bIns="42120" anchor="b">
            <a:noAutofit/>
          </a:bodyPr>
          <a:lstStyle/>
          <a:p>
            <a:pPr marL="197280" indent="-196560" algn="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fld id="{BF706FA4-4D0F-4056-91EB-B89956405D6B}" type="slidenum">
              <a:rPr lang="ru-RU" sz="1100" b="0" strike="noStrike" spc="-1">
                <a:solidFill>
                  <a:srgbClr val="000000"/>
                </a:solidFill>
                <a:latin typeface="Arial"/>
                <a:ea typeface="Segoe UI"/>
              </a:rPr>
              <a:t>7</a:t>
            </a:fld>
            <a:endParaRPr lang="ru-RU" sz="1100" b="0" strike="noStrike" spc="-1">
              <a:latin typeface="Arial"/>
            </a:endParaRPr>
          </a:p>
        </p:txBody>
      </p:sp>
      <p:sp>
        <p:nvSpPr>
          <p:cNvPr id="279" name="CustomShape 2"/>
          <p:cNvSpPr/>
          <p:nvPr/>
        </p:nvSpPr>
        <p:spPr>
          <a:xfrm>
            <a:off x="679680" y="4689720"/>
            <a:ext cx="5437440" cy="44434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0" name="CustomShape 3"/>
          <p:cNvSpPr/>
          <p:nvPr/>
        </p:nvSpPr>
        <p:spPr>
          <a:xfrm>
            <a:off x="3850560" y="9379800"/>
            <a:ext cx="2944800" cy="4924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4240" tIns="42120" rIns="84240" bIns="42120" anchor="b">
            <a:noAutofit/>
          </a:bodyPr>
          <a:lstStyle/>
          <a:p>
            <a:pPr marL="197280" indent="-196560" algn="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fld id="{D0912E3E-15C8-4870-B6DE-2024880ED256}" type="slidenum">
              <a:rPr lang="ru-RU" sz="1100" b="0" strike="noStrike" spc="-1">
                <a:solidFill>
                  <a:srgbClr val="000000"/>
                </a:solidFill>
                <a:latin typeface="Calibri"/>
                <a:ea typeface="+mn-ea"/>
              </a:rPr>
              <a:t>7</a:t>
            </a:fld>
            <a:endParaRPr lang="ru-RU" sz="11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7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8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5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6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4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stomShape 1"/>
          <p:cNvSpPr/>
          <p:nvPr/>
        </p:nvSpPr>
        <p:spPr>
          <a:xfrm>
            <a:off x="0" y="0"/>
            <a:ext cx="9143280" cy="685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" name="CustomShape 2"/>
          <p:cNvSpPr/>
          <p:nvPr/>
        </p:nvSpPr>
        <p:spPr>
          <a:xfrm>
            <a:off x="0" y="0"/>
            <a:ext cx="9143280" cy="764280"/>
          </a:xfrm>
          <a:prstGeom prst="rect">
            <a:avLst/>
          </a:prstGeom>
          <a:solidFill>
            <a:srgbClr val="8EC0E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" name="Group 3"/>
          <p:cNvGrpSpPr/>
          <p:nvPr/>
        </p:nvGrpSpPr>
        <p:grpSpPr>
          <a:xfrm>
            <a:off x="-6480" y="0"/>
            <a:ext cx="9154440" cy="6859080"/>
            <a:chOff x="-6480" y="0"/>
            <a:chExt cx="9154440" cy="6859080"/>
          </a:xfrm>
        </p:grpSpPr>
        <p:sp>
          <p:nvSpPr>
            <p:cNvPr id="3" name="CustomShape 4"/>
            <p:cNvSpPr/>
            <p:nvPr/>
          </p:nvSpPr>
          <p:spPr>
            <a:xfrm>
              <a:off x="36360" y="38160"/>
              <a:ext cx="9071640" cy="6784200"/>
            </a:xfrm>
            <a:prstGeom prst="roundRect">
              <a:avLst>
                <a:gd name="adj" fmla="val 6227"/>
              </a:avLst>
            </a:prstGeom>
            <a:noFill/>
            <a:ln w="76320">
              <a:solidFill>
                <a:schemeClr val="bg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-6480" y="0"/>
              <a:ext cx="456840" cy="447120"/>
            </a:xfrm>
            <a:custGeom>
              <a:avLst/>
              <a:gdLst/>
              <a:ahLst/>
              <a:cxnLst/>
              <a:rect l="l" t="t" r="r" b="b"/>
              <a:pathLst>
                <a:path w="288" h="282">
                  <a:moveTo>
                    <a:pt x="2" y="282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1440" y="6326280"/>
              <a:ext cx="387000" cy="532800"/>
            </a:xfrm>
            <a:custGeom>
              <a:avLst/>
              <a:gdLst/>
              <a:ahLst/>
              <a:cxnLst/>
              <a:rect l="l" t="t" r="r" b="b"/>
              <a:pathLst>
                <a:path w="243" h="336">
                  <a:moveTo>
                    <a:pt x="243" y="335"/>
                  </a:moveTo>
                  <a:lnTo>
                    <a:pt x="122" y="239"/>
                  </a:lnTo>
                  <a:lnTo>
                    <a:pt x="30" y="144"/>
                  </a:lnTo>
                  <a:lnTo>
                    <a:pt x="0" y="0"/>
                  </a:lnTo>
                  <a:lnTo>
                    <a:pt x="1" y="336"/>
                  </a:lnTo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8746920" y="6396120"/>
              <a:ext cx="401040" cy="459720"/>
            </a:xfrm>
            <a:custGeom>
              <a:avLst/>
              <a:gdLst/>
              <a:ahLst/>
              <a:cxnLst/>
              <a:rect l="l" t="t" r="r" b="b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360">
              <a:solidFill>
                <a:schemeClr val="bg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8685000" y="0"/>
              <a:ext cx="456840" cy="456480"/>
            </a:xfrm>
            <a:custGeom>
              <a:avLst/>
              <a:gdLst/>
              <a:ahLst/>
              <a:cxnLst/>
              <a:rect l="l" t="t" r="r" b="b"/>
              <a:pathLst>
                <a:path w="288" h="288">
                  <a:moveTo>
                    <a:pt x="0" y="0"/>
                  </a:moveTo>
                  <a:lnTo>
                    <a:pt x="144" y="82"/>
                  </a:lnTo>
                  <a:lnTo>
                    <a:pt x="252" y="165"/>
                  </a:lnTo>
                  <a:lnTo>
                    <a:pt x="288" y="288"/>
                  </a:lnTo>
                  <a:lnTo>
                    <a:pt x="288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8" name="CustomShape 9"/>
          <p:cNvSpPr/>
          <p:nvPr/>
        </p:nvSpPr>
        <p:spPr>
          <a:xfrm>
            <a:off x="0" y="6788160"/>
            <a:ext cx="9143280" cy="69120"/>
          </a:xfrm>
          <a:prstGeom prst="rect">
            <a:avLst/>
          </a:prstGeom>
          <a:solidFill>
            <a:srgbClr val="8EC0E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CustomShape 10"/>
          <p:cNvSpPr/>
          <p:nvPr/>
        </p:nvSpPr>
        <p:spPr>
          <a:xfrm>
            <a:off x="42840" y="38160"/>
            <a:ext cx="9065520" cy="6784200"/>
          </a:xfrm>
          <a:prstGeom prst="roundRect">
            <a:avLst>
              <a:gd name="adj" fmla="val 6227"/>
            </a:avLst>
          </a:prstGeom>
          <a:noFill/>
          <a:ln w="76320">
            <a:solidFill>
              <a:schemeClr val="bg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CustomShape 11"/>
          <p:cNvSpPr/>
          <p:nvPr/>
        </p:nvSpPr>
        <p:spPr>
          <a:xfrm>
            <a:off x="0" y="0"/>
            <a:ext cx="456480" cy="447120"/>
          </a:xfrm>
          <a:custGeom>
            <a:avLst/>
            <a:gdLst/>
            <a:ahLst/>
            <a:cxnLst/>
            <a:rect l="l" t="t" r="r" b="b"/>
            <a:pathLst>
              <a:path w="288" h="282">
                <a:moveTo>
                  <a:pt x="2" y="282"/>
                </a:moveTo>
                <a:lnTo>
                  <a:pt x="82" y="144"/>
                </a:lnTo>
                <a:lnTo>
                  <a:pt x="165" y="36"/>
                </a:lnTo>
                <a:lnTo>
                  <a:pt x="288" y="0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" name="CustomShape 12"/>
          <p:cNvSpPr/>
          <p:nvPr/>
        </p:nvSpPr>
        <p:spPr>
          <a:xfrm>
            <a:off x="7920" y="6326280"/>
            <a:ext cx="386640" cy="532800"/>
          </a:xfrm>
          <a:custGeom>
            <a:avLst/>
            <a:gdLst/>
            <a:ahLst/>
            <a:cxnLst/>
            <a:rect l="l" t="t" r="r" b="b"/>
            <a:pathLst>
              <a:path w="243" h="336">
                <a:moveTo>
                  <a:pt x="243" y="335"/>
                </a:moveTo>
                <a:lnTo>
                  <a:pt x="122" y="239"/>
                </a:lnTo>
                <a:lnTo>
                  <a:pt x="30" y="144"/>
                </a:lnTo>
                <a:lnTo>
                  <a:pt x="0" y="0"/>
                </a:lnTo>
                <a:lnTo>
                  <a:pt x="1" y="336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CustomShape 13"/>
          <p:cNvSpPr/>
          <p:nvPr/>
        </p:nvSpPr>
        <p:spPr>
          <a:xfrm>
            <a:off x="8747280" y="6396120"/>
            <a:ext cx="401040" cy="459720"/>
          </a:xfrm>
          <a:custGeom>
            <a:avLst/>
            <a:gdLst/>
            <a:ahLst/>
            <a:cxnLst/>
            <a:rect l="l" t="t" r="r" b="b"/>
            <a:pathLst>
              <a:path w="232" h="290">
                <a:moveTo>
                  <a:pt x="229" y="0"/>
                </a:moveTo>
                <a:lnTo>
                  <a:pt x="164" y="144"/>
                </a:lnTo>
                <a:lnTo>
                  <a:pt x="98" y="253"/>
                </a:lnTo>
                <a:lnTo>
                  <a:pt x="0" y="290"/>
                </a:lnTo>
                <a:lnTo>
                  <a:pt x="232" y="287"/>
                </a:lnTo>
              </a:path>
            </a:pathLst>
          </a:custGeom>
          <a:solidFill>
            <a:schemeClr val="bg1"/>
          </a:solidFill>
          <a:ln w="9360">
            <a:solidFill>
              <a:schemeClr val="bg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" name="CustomShape 14"/>
          <p:cNvSpPr/>
          <p:nvPr/>
        </p:nvSpPr>
        <p:spPr>
          <a:xfrm>
            <a:off x="8685360" y="0"/>
            <a:ext cx="456480" cy="456480"/>
          </a:xfrm>
          <a:custGeom>
            <a:avLst/>
            <a:gdLst/>
            <a:ahLst/>
            <a:cxnLst/>
            <a:rect l="l" t="t" r="r" b="b"/>
            <a:pathLst>
              <a:path w="288" h="288">
                <a:moveTo>
                  <a:pt x="0" y="0"/>
                </a:moveTo>
                <a:lnTo>
                  <a:pt x="144" y="82"/>
                </a:lnTo>
                <a:lnTo>
                  <a:pt x="252" y="165"/>
                </a:lnTo>
                <a:lnTo>
                  <a:pt x="288" y="288"/>
                </a:lnTo>
                <a:lnTo>
                  <a:pt x="288" y="0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" name="CustomShape 15"/>
          <p:cNvSpPr/>
          <p:nvPr/>
        </p:nvSpPr>
        <p:spPr>
          <a:xfrm>
            <a:off x="9360" y="-4680"/>
            <a:ext cx="9143280" cy="764280"/>
          </a:xfrm>
          <a:prstGeom prst="rect">
            <a:avLst/>
          </a:prstGeom>
          <a:solidFill>
            <a:srgbClr val="8EC0E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" name="CustomShape 16"/>
          <p:cNvSpPr/>
          <p:nvPr/>
        </p:nvSpPr>
        <p:spPr>
          <a:xfrm>
            <a:off x="0" y="6788160"/>
            <a:ext cx="9143280" cy="69120"/>
          </a:xfrm>
          <a:prstGeom prst="rect">
            <a:avLst/>
          </a:prstGeom>
          <a:solidFill>
            <a:srgbClr val="8EC0E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" name="CustomShape 17"/>
          <p:cNvSpPr/>
          <p:nvPr/>
        </p:nvSpPr>
        <p:spPr>
          <a:xfrm rot="5400000" flipH="1">
            <a:off x="-3394800" y="3394800"/>
            <a:ext cx="6857280" cy="69120"/>
          </a:xfrm>
          <a:prstGeom prst="rect">
            <a:avLst/>
          </a:prstGeom>
          <a:solidFill>
            <a:srgbClr val="8EC0E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" name="CustomShape 18"/>
          <p:cNvSpPr/>
          <p:nvPr/>
        </p:nvSpPr>
        <p:spPr>
          <a:xfrm rot="5400000" flipH="1">
            <a:off x="5678640" y="3394800"/>
            <a:ext cx="6857280" cy="69120"/>
          </a:xfrm>
          <a:prstGeom prst="rect">
            <a:avLst/>
          </a:prstGeom>
          <a:solidFill>
            <a:srgbClr val="8EC0E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" name="CustomShape 19"/>
          <p:cNvSpPr/>
          <p:nvPr/>
        </p:nvSpPr>
        <p:spPr>
          <a:xfrm>
            <a:off x="-3240" y="6649920"/>
            <a:ext cx="9143280" cy="69120"/>
          </a:xfrm>
          <a:prstGeom prst="rect">
            <a:avLst/>
          </a:prstGeom>
          <a:gradFill rotWithShape="0">
            <a:gsLst>
              <a:gs pos="0">
                <a:srgbClr val="8EC0EA"/>
              </a:gs>
              <a:gs pos="50000">
                <a:srgbClr val="FFFFFF"/>
              </a:gs>
              <a:gs pos="100000">
                <a:srgbClr val="8EC0EA"/>
              </a:gs>
            </a:gsLst>
            <a:lin ang="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" name="CustomShape 20"/>
          <p:cNvSpPr/>
          <p:nvPr/>
        </p:nvSpPr>
        <p:spPr>
          <a:xfrm>
            <a:off x="0" y="836640"/>
            <a:ext cx="9124200" cy="70560"/>
          </a:xfrm>
          <a:prstGeom prst="rect">
            <a:avLst/>
          </a:prstGeom>
          <a:gradFill rotWithShape="0">
            <a:gsLst>
              <a:gs pos="0">
                <a:srgbClr val="8EC0EA"/>
              </a:gs>
              <a:gs pos="50000">
                <a:srgbClr val="FFFFFF"/>
              </a:gs>
              <a:gs pos="100000">
                <a:srgbClr val="8EC0EA"/>
              </a:gs>
            </a:gsLst>
            <a:lin ang="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0" name="Picture 13" descr="герб"/>
          <p:cNvPicPr/>
          <p:nvPr/>
        </p:nvPicPr>
        <p:blipFill>
          <a:blip r:embed="rId14"/>
          <a:stretch/>
        </p:blipFill>
        <p:spPr>
          <a:xfrm>
            <a:off x="3708360" y="0"/>
            <a:ext cx="1656720" cy="1253520"/>
          </a:xfrm>
          <a:prstGeom prst="rect">
            <a:avLst/>
          </a:prstGeom>
          <a:ln>
            <a:noFill/>
          </a:ln>
        </p:spPr>
      </p:pic>
      <p:sp>
        <p:nvSpPr>
          <p:cNvPr id="21" name="PlaceHolder 2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88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22" name="PlaceHolder 2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0" y="0"/>
            <a:ext cx="9143280" cy="685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2" name="CustomShape 2"/>
          <p:cNvSpPr/>
          <p:nvPr/>
        </p:nvSpPr>
        <p:spPr>
          <a:xfrm>
            <a:off x="0" y="0"/>
            <a:ext cx="9143280" cy="764280"/>
          </a:xfrm>
          <a:prstGeom prst="rect">
            <a:avLst/>
          </a:prstGeom>
          <a:solidFill>
            <a:srgbClr val="8EC0E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43" name="Group 3"/>
          <p:cNvGrpSpPr/>
          <p:nvPr/>
        </p:nvGrpSpPr>
        <p:grpSpPr>
          <a:xfrm>
            <a:off x="-6480" y="0"/>
            <a:ext cx="9154440" cy="6859080"/>
            <a:chOff x="-6480" y="0"/>
            <a:chExt cx="9154440" cy="6859080"/>
          </a:xfrm>
        </p:grpSpPr>
        <p:sp>
          <p:nvSpPr>
            <p:cNvPr id="144" name="CustomShape 4"/>
            <p:cNvSpPr/>
            <p:nvPr/>
          </p:nvSpPr>
          <p:spPr>
            <a:xfrm>
              <a:off x="36360" y="38160"/>
              <a:ext cx="9071640" cy="6784200"/>
            </a:xfrm>
            <a:prstGeom prst="roundRect">
              <a:avLst>
                <a:gd name="adj" fmla="val 6227"/>
              </a:avLst>
            </a:prstGeom>
            <a:noFill/>
            <a:ln w="76320">
              <a:solidFill>
                <a:schemeClr val="bg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5" name="CustomShape 5"/>
            <p:cNvSpPr/>
            <p:nvPr/>
          </p:nvSpPr>
          <p:spPr>
            <a:xfrm>
              <a:off x="-6480" y="0"/>
              <a:ext cx="456840" cy="447120"/>
            </a:xfrm>
            <a:custGeom>
              <a:avLst/>
              <a:gdLst/>
              <a:ahLst/>
              <a:cxnLst/>
              <a:rect l="l" t="t" r="r" b="b"/>
              <a:pathLst>
                <a:path w="288" h="282">
                  <a:moveTo>
                    <a:pt x="2" y="282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6" name="CustomShape 6"/>
            <p:cNvSpPr/>
            <p:nvPr/>
          </p:nvSpPr>
          <p:spPr>
            <a:xfrm>
              <a:off x="1440" y="6326280"/>
              <a:ext cx="387000" cy="532800"/>
            </a:xfrm>
            <a:custGeom>
              <a:avLst/>
              <a:gdLst/>
              <a:ahLst/>
              <a:cxnLst/>
              <a:rect l="l" t="t" r="r" b="b"/>
              <a:pathLst>
                <a:path w="243" h="336">
                  <a:moveTo>
                    <a:pt x="243" y="335"/>
                  </a:moveTo>
                  <a:lnTo>
                    <a:pt x="122" y="239"/>
                  </a:lnTo>
                  <a:lnTo>
                    <a:pt x="30" y="144"/>
                  </a:lnTo>
                  <a:lnTo>
                    <a:pt x="0" y="0"/>
                  </a:lnTo>
                  <a:lnTo>
                    <a:pt x="1" y="336"/>
                  </a:lnTo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7" name="CustomShape 7"/>
            <p:cNvSpPr/>
            <p:nvPr/>
          </p:nvSpPr>
          <p:spPr>
            <a:xfrm>
              <a:off x="8746920" y="6396120"/>
              <a:ext cx="401040" cy="459720"/>
            </a:xfrm>
            <a:custGeom>
              <a:avLst/>
              <a:gdLst/>
              <a:ahLst/>
              <a:cxnLst/>
              <a:rect l="l" t="t" r="r" b="b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360">
              <a:solidFill>
                <a:schemeClr val="bg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8" name="CustomShape 8"/>
            <p:cNvSpPr/>
            <p:nvPr/>
          </p:nvSpPr>
          <p:spPr>
            <a:xfrm>
              <a:off x="8685000" y="0"/>
              <a:ext cx="456840" cy="456480"/>
            </a:xfrm>
            <a:custGeom>
              <a:avLst/>
              <a:gdLst/>
              <a:ahLst/>
              <a:cxnLst/>
              <a:rect l="l" t="t" r="r" b="b"/>
              <a:pathLst>
                <a:path w="288" h="288">
                  <a:moveTo>
                    <a:pt x="0" y="0"/>
                  </a:moveTo>
                  <a:lnTo>
                    <a:pt x="144" y="82"/>
                  </a:lnTo>
                  <a:lnTo>
                    <a:pt x="252" y="165"/>
                  </a:lnTo>
                  <a:lnTo>
                    <a:pt x="288" y="288"/>
                  </a:lnTo>
                  <a:lnTo>
                    <a:pt x="288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49" name="CustomShape 9"/>
          <p:cNvSpPr/>
          <p:nvPr/>
        </p:nvSpPr>
        <p:spPr>
          <a:xfrm>
            <a:off x="0" y="6788160"/>
            <a:ext cx="9143280" cy="69120"/>
          </a:xfrm>
          <a:prstGeom prst="rect">
            <a:avLst/>
          </a:prstGeom>
          <a:solidFill>
            <a:srgbClr val="8EC0E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0" name="CustomShape 10"/>
          <p:cNvSpPr/>
          <p:nvPr/>
        </p:nvSpPr>
        <p:spPr>
          <a:xfrm>
            <a:off x="42840" y="38160"/>
            <a:ext cx="9065520" cy="6784200"/>
          </a:xfrm>
          <a:prstGeom prst="roundRect">
            <a:avLst>
              <a:gd name="adj" fmla="val 6227"/>
            </a:avLst>
          </a:prstGeom>
          <a:noFill/>
          <a:ln w="76320">
            <a:solidFill>
              <a:schemeClr val="bg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1" name="CustomShape 11"/>
          <p:cNvSpPr/>
          <p:nvPr/>
        </p:nvSpPr>
        <p:spPr>
          <a:xfrm>
            <a:off x="0" y="0"/>
            <a:ext cx="456480" cy="447120"/>
          </a:xfrm>
          <a:custGeom>
            <a:avLst/>
            <a:gdLst/>
            <a:ahLst/>
            <a:cxnLst/>
            <a:rect l="l" t="t" r="r" b="b"/>
            <a:pathLst>
              <a:path w="288" h="282">
                <a:moveTo>
                  <a:pt x="2" y="282"/>
                </a:moveTo>
                <a:lnTo>
                  <a:pt x="82" y="144"/>
                </a:lnTo>
                <a:lnTo>
                  <a:pt x="165" y="36"/>
                </a:lnTo>
                <a:lnTo>
                  <a:pt x="288" y="0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2" name="CustomShape 12"/>
          <p:cNvSpPr/>
          <p:nvPr/>
        </p:nvSpPr>
        <p:spPr>
          <a:xfrm>
            <a:off x="7920" y="6326280"/>
            <a:ext cx="386640" cy="532800"/>
          </a:xfrm>
          <a:custGeom>
            <a:avLst/>
            <a:gdLst/>
            <a:ahLst/>
            <a:cxnLst/>
            <a:rect l="l" t="t" r="r" b="b"/>
            <a:pathLst>
              <a:path w="243" h="336">
                <a:moveTo>
                  <a:pt x="243" y="335"/>
                </a:moveTo>
                <a:lnTo>
                  <a:pt x="122" y="239"/>
                </a:lnTo>
                <a:lnTo>
                  <a:pt x="30" y="144"/>
                </a:lnTo>
                <a:lnTo>
                  <a:pt x="0" y="0"/>
                </a:lnTo>
                <a:lnTo>
                  <a:pt x="1" y="336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3" name="CustomShape 13"/>
          <p:cNvSpPr/>
          <p:nvPr/>
        </p:nvSpPr>
        <p:spPr>
          <a:xfrm>
            <a:off x="8747280" y="6396120"/>
            <a:ext cx="401040" cy="459720"/>
          </a:xfrm>
          <a:custGeom>
            <a:avLst/>
            <a:gdLst/>
            <a:ahLst/>
            <a:cxnLst/>
            <a:rect l="l" t="t" r="r" b="b"/>
            <a:pathLst>
              <a:path w="232" h="290">
                <a:moveTo>
                  <a:pt x="229" y="0"/>
                </a:moveTo>
                <a:lnTo>
                  <a:pt x="164" y="144"/>
                </a:lnTo>
                <a:lnTo>
                  <a:pt x="98" y="253"/>
                </a:lnTo>
                <a:lnTo>
                  <a:pt x="0" y="290"/>
                </a:lnTo>
                <a:lnTo>
                  <a:pt x="232" y="287"/>
                </a:lnTo>
              </a:path>
            </a:pathLst>
          </a:custGeom>
          <a:solidFill>
            <a:schemeClr val="bg1"/>
          </a:solidFill>
          <a:ln w="9360">
            <a:solidFill>
              <a:schemeClr val="bg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4" name="CustomShape 14"/>
          <p:cNvSpPr/>
          <p:nvPr/>
        </p:nvSpPr>
        <p:spPr>
          <a:xfrm>
            <a:off x="8685360" y="0"/>
            <a:ext cx="456480" cy="456480"/>
          </a:xfrm>
          <a:custGeom>
            <a:avLst/>
            <a:gdLst/>
            <a:ahLst/>
            <a:cxnLst/>
            <a:rect l="l" t="t" r="r" b="b"/>
            <a:pathLst>
              <a:path w="288" h="288">
                <a:moveTo>
                  <a:pt x="0" y="0"/>
                </a:moveTo>
                <a:lnTo>
                  <a:pt x="144" y="82"/>
                </a:lnTo>
                <a:lnTo>
                  <a:pt x="252" y="165"/>
                </a:lnTo>
                <a:lnTo>
                  <a:pt x="288" y="288"/>
                </a:lnTo>
                <a:lnTo>
                  <a:pt x="288" y="0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5" name="CustomShape 15"/>
          <p:cNvSpPr/>
          <p:nvPr/>
        </p:nvSpPr>
        <p:spPr>
          <a:xfrm>
            <a:off x="9360" y="-4680"/>
            <a:ext cx="9143280" cy="764280"/>
          </a:xfrm>
          <a:prstGeom prst="rect">
            <a:avLst/>
          </a:prstGeom>
          <a:solidFill>
            <a:srgbClr val="8EC0E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6" name="CustomShape 16"/>
          <p:cNvSpPr/>
          <p:nvPr/>
        </p:nvSpPr>
        <p:spPr>
          <a:xfrm>
            <a:off x="-69840" y="6753240"/>
            <a:ext cx="9143280" cy="69120"/>
          </a:xfrm>
          <a:prstGeom prst="rect">
            <a:avLst/>
          </a:prstGeom>
          <a:solidFill>
            <a:srgbClr val="8EC0E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7" name="CustomShape 17"/>
          <p:cNvSpPr/>
          <p:nvPr/>
        </p:nvSpPr>
        <p:spPr>
          <a:xfrm rot="5400000" flipH="1">
            <a:off x="-3394800" y="3394800"/>
            <a:ext cx="6857280" cy="69120"/>
          </a:xfrm>
          <a:prstGeom prst="rect">
            <a:avLst/>
          </a:prstGeom>
          <a:solidFill>
            <a:srgbClr val="8EC0E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CustomShape 18"/>
          <p:cNvSpPr/>
          <p:nvPr/>
        </p:nvSpPr>
        <p:spPr>
          <a:xfrm rot="5400000" flipH="1">
            <a:off x="5678640" y="3394800"/>
            <a:ext cx="6857280" cy="69120"/>
          </a:xfrm>
          <a:prstGeom prst="rect">
            <a:avLst/>
          </a:prstGeom>
          <a:solidFill>
            <a:srgbClr val="8EC0E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9" name="CustomShape 19"/>
          <p:cNvSpPr/>
          <p:nvPr/>
        </p:nvSpPr>
        <p:spPr>
          <a:xfrm>
            <a:off x="-3240" y="6649920"/>
            <a:ext cx="9143280" cy="69120"/>
          </a:xfrm>
          <a:prstGeom prst="rect">
            <a:avLst/>
          </a:prstGeom>
          <a:gradFill rotWithShape="0">
            <a:gsLst>
              <a:gs pos="0">
                <a:srgbClr val="8EC0EA"/>
              </a:gs>
              <a:gs pos="50000">
                <a:srgbClr val="FFFFFF"/>
              </a:gs>
              <a:gs pos="100000">
                <a:srgbClr val="8EC0EA"/>
              </a:gs>
            </a:gsLst>
            <a:lin ang="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0" name="CustomShape 20"/>
          <p:cNvSpPr/>
          <p:nvPr/>
        </p:nvSpPr>
        <p:spPr>
          <a:xfrm>
            <a:off x="0" y="836640"/>
            <a:ext cx="9124200" cy="70560"/>
          </a:xfrm>
          <a:prstGeom prst="rect">
            <a:avLst/>
          </a:prstGeom>
          <a:gradFill rotWithShape="0">
            <a:gsLst>
              <a:gs pos="0">
                <a:srgbClr val="8EC0EA"/>
              </a:gs>
              <a:gs pos="50000">
                <a:srgbClr val="FFFFFF"/>
              </a:gs>
              <a:gs pos="100000">
                <a:srgbClr val="8EC0EA"/>
              </a:gs>
            </a:gsLst>
            <a:lin ang="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61" name="Picture 13" descr="герб"/>
          <p:cNvPicPr/>
          <p:nvPr/>
        </p:nvPicPr>
        <p:blipFill>
          <a:blip r:embed="rId3"/>
          <a:stretch/>
        </p:blipFill>
        <p:spPr>
          <a:xfrm>
            <a:off x="3712098" y="3822"/>
            <a:ext cx="1656720" cy="1253520"/>
          </a:xfrm>
          <a:prstGeom prst="rect">
            <a:avLst/>
          </a:prstGeom>
          <a:ln>
            <a:noFill/>
          </a:ln>
        </p:spPr>
      </p:pic>
      <p:sp>
        <p:nvSpPr>
          <p:cNvPr id="162" name="CustomShape 21"/>
          <p:cNvSpPr/>
          <p:nvPr/>
        </p:nvSpPr>
        <p:spPr>
          <a:xfrm>
            <a:off x="245520" y="1700640"/>
            <a:ext cx="8767080" cy="1512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254061"/>
                </a:solidFill>
                <a:latin typeface="Arial"/>
                <a:ea typeface="DejaVu Sans"/>
              </a:rPr>
              <a:t>Опыт Тюменской области </a:t>
            </a:r>
            <a:endParaRPr lang="ru-RU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254061"/>
                </a:solidFill>
                <a:latin typeface="Arial"/>
                <a:ea typeface="DejaVu Sans"/>
              </a:rPr>
              <a:t>в реализации социального контракта 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163" name="Line 22"/>
          <p:cNvSpPr/>
          <p:nvPr/>
        </p:nvSpPr>
        <p:spPr>
          <a:xfrm>
            <a:off x="69840" y="4076640"/>
            <a:ext cx="9003960" cy="0"/>
          </a:xfrm>
          <a:prstGeom prst="line">
            <a:avLst/>
          </a:prstGeom>
          <a:ln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64" name="CustomShape 23"/>
          <p:cNvSpPr/>
          <p:nvPr/>
        </p:nvSpPr>
        <p:spPr>
          <a:xfrm>
            <a:off x="189720" y="5722706"/>
            <a:ext cx="8765280" cy="1056814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254061"/>
                </a:solidFill>
                <a:latin typeface="Arial"/>
                <a:ea typeface="DejaVu Sans"/>
              </a:rPr>
              <a:t>Онлайн-семинар «Эффективные региональные практики содействия семьям с детьми </a:t>
            </a: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254061"/>
                </a:solidFill>
                <a:latin typeface="Arial"/>
                <a:ea typeface="DejaVu Sans"/>
              </a:rPr>
              <a:t>в выходе из бедности»</a:t>
            </a: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254061"/>
                </a:solidFill>
                <a:latin typeface="Arial"/>
                <a:ea typeface="DejaVu Sans"/>
              </a:rPr>
              <a:t>16 июля 2020 года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165" name="CustomShape 24"/>
          <p:cNvSpPr/>
          <p:nvPr/>
        </p:nvSpPr>
        <p:spPr>
          <a:xfrm>
            <a:off x="610920" y="4221000"/>
            <a:ext cx="8301960" cy="118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800" b="0" i="1" strike="noStrike" spc="-1">
                <a:solidFill>
                  <a:srgbClr val="254061"/>
                </a:solidFill>
                <a:latin typeface="Arial"/>
                <a:ea typeface="DejaVu Sans"/>
              </a:rPr>
              <a:t>заместитель директора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0" i="1" strike="noStrike" spc="-1">
                <a:solidFill>
                  <a:srgbClr val="254061"/>
                </a:solidFill>
                <a:latin typeface="Arial"/>
                <a:ea typeface="DejaVu Sans"/>
              </a:rPr>
              <a:t>Департамента социального развития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0" i="1" strike="noStrike" spc="-1">
                <a:solidFill>
                  <a:srgbClr val="254061"/>
                </a:solidFill>
                <a:latin typeface="Arial"/>
                <a:ea typeface="DejaVu Sans"/>
              </a:rPr>
              <a:t>Тюменской области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i="1" strike="noStrike" spc="-1">
                <a:solidFill>
                  <a:srgbClr val="254061"/>
                </a:solidFill>
                <a:latin typeface="Arial"/>
                <a:ea typeface="DejaVu Sans"/>
              </a:rPr>
              <a:t>Ирина Александровна Ожогина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66" name="Line 25"/>
          <p:cNvSpPr/>
          <p:nvPr/>
        </p:nvSpPr>
        <p:spPr>
          <a:xfrm>
            <a:off x="69840" y="4005000"/>
            <a:ext cx="9003960" cy="0"/>
          </a:xfrm>
          <a:prstGeom prst="line">
            <a:avLst/>
          </a:prstGeom>
          <a:ln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0" y="6816240"/>
            <a:ext cx="9142560" cy="68400"/>
          </a:xfrm>
          <a:prstGeom prst="rect">
            <a:avLst/>
          </a:prstGeom>
          <a:solidFill>
            <a:srgbClr val="8EC0E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8" name="CustomShape 2"/>
          <p:cNvSpPr/>
          <p:nvPr/>
        </p:nvSpPr>
        <p:spPr>
          <a:xfrm>
            <a:off x="0" y="-27360"/>
            <a:ext cx="9142560" cy="68400"/>
          </a:xfrm>
          <a:prstGeom prst="rect">
            <a:avLst/>
          </a:prstGeom>
          <a:solidFill>
            <a:srgbClr val="8EC0E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" name="CustomShape 3"/>
          <p:cNvSpPr/>
          <p:nvPr/>
        </p:nvSpPr>
        <p:spPr>
          <a:xfrm>
            <a:off x="12240" y="316080"/>
            <a:ext cx="9142920" cy="879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660033"/>
                </a:solidFill>
                <a:latin typeface="Arial"/>
                <a:ea typeface="Verdana"/>
              </a:rPr>
              <a:t>ОСНОВНЫЕ НАПРАВЛЕНИЯ ПОДДЕРЖКИ СЕМЬИ В ТЮМЕНСКОЙ ОБЛАСТИ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0" name="Line 4"/>
          <p:cNvSpPr/>
          <p:nvPr/>
        </p:nvSpPr>
        <p:spPr>
          <a:xfrm flipH="1">
            <a:off x="489960" y="908640"/>
            <a:ext cx="8497080" cy="360"/>
          </a:xfrm>
          <a:prstGeom prst="line">
            <a:avLst/>
          </a:prstGeom>
          <a:ln w="12600">
            <a:solidFill>
              <a:srgbClr val="5B9BD5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1" name="CustomShape 5"/>
          <p:cNvSpPr/>
          <p:nvPr/>
        </p:nvSpPr>
        <p:spPr>
          <a:xfrm>
            <a:off x="107640" y="908640"/>
            <a:ext cx="4678920" cy="132840"/>
          </a:xfrm>
          <a:prstGeom prst="rect">
            <a:avLst/>
          </a:prstGeom>
          <a:solidFill>
            <a:srgbClr val="0070C0">
              <a:alpha val="72000"/>
            </a:srgb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2" name="CustomShape 6"/>
          <p:cNvSpPr/>
          <p:nvPr/>
        </p:nvSpPr>
        <p:spPr>
          <a:xfrm>
            <a:off x="-10800" y="4175640"/>
            <a:ext cx="9141120" cy="44640"/>
          </a:xfrm>
          <a:prstGeom prst="rect">
            <a:avLst/>
          </a:prstGeom>
          <a:solidFill>
            <a:srgbClr val="8EC0E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3" name="CustomShape 7"/>
          <p:cNvSpPr/>
          <p:nvPr/>
        </p:nvSpPr>
        <p:spPr>
          <a:xfrm>
            <a:off x="1115640" y="1556640"/>
            <a:ext cx="7920000" cy="1953360"/>
          </a:xfrm>
          <a:prstGeom prst="rect">
            <a:avLst/>
          </a:prstGeom>
          <a:solidFill>
            <a:schemeClr val="bg1"/>
          </a:solidFill>
          <a:ln w="19080">
            <a:noFill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1800" b="1" strike="noStrike" spc="-1">
                <a:solidFill>
                  <a:srgbClr val="A20000"/>
                </a:solidFill>
                <a:latin typeface="Arial"/>
                <a:ea typeface="DejaVu Sans"/>
              </a:rPr>
              <a:t>РЕАЛИЗАЦИЯ  СОЦИАЛЬНО-ПСИХОЛОГИЧЕСКИХ  АСПЕКТОВ                     В  СЕМЬЕ</a:t>
            </a: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lang="ru-RU" sz="1400" b="1" strike="noStrike" spc="-1">
                <a:solidFill>
                  <a:srgbClr val="2F70BF"/>
                </a:solidFill>
                <a:latin typeface="Arial"/>
                <a:ea typeface="DejaVu Sans"/>
              </a:rPr>
              <a:t>Приобретение членами семьи конкурентоспособной профессии, психологическая адаптация к новым условиям, решение вопросов по трудовой занятости,  лечение алко и наркозависимостей, социальная реабилитация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74" name="CustomShape 8"/>
          <p:cNvSpPr/>
          <p:nvPr/>
        </p:nvSpPr>
        <p:spPr>
          <a:xfrm>
            <a:off x="1115640" y="4869000"/>
            <a:ext cx="7920000" cy="935280"/>
          </a:xfrm>
          <a:prstGeom prst="rect">
            <a:avLst/>
          </a:prstGeom>
          <a:solidFill>
            <a:schemeClr val="bg1"/>
          </a:solidFill>
          <a:ln w="19080">
            <a:noFill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A20000"/>
                </a:solidFill>
                <a:latin typeface="Arial"/>
                <a:ea typeface="DejaVu Sans"/>
              </a:rPr>
              <a:t>ВЫДЕЛЕНИЕ  СЕМЬЕ  ДЕНЕЖНОЙ  ВЫПЛАТЫ  НА  УСТРАНЕНИЕ ОСНОВНЫХ  ПРИЧИН  МАЛООБЕСПЕЧЕННОСТИ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pic>
        <p:nvPicPr>
          <p:cNvPr id="175" name="Picture 8"/>
          <p:cNvPicPr/>
          <p:nvPr/>
        </p:nvPicPr>
        <p:blipFill>
          <a:blip r:embed="rId3"/>
          <a:stretch/>
        </p:blipFill>
        <p:spPr>
          <a:xfrm>
            <a:off x="179280" y="2196720"/>
            <a:ext cx="577080" cy="367560"/>
          </a:xfrm>
          <a:prstGeom prst="rect">
            <a:avLst/>
          </a:prstGeom>
          <a:ln>
            <a:noFill/>
          </a:ln>
        </p:spPr>
      </p:pic>
      <p:pic>
        <p:nvPicPr>
          <p:cNvPr id="176" name="Picture 8"/>
          <p:cNvPicPr/>
          <p:nvPr/>
        </p:nvPicPr>
        <p:blipFill>
          <a:blip r:embed="rId3"/>
          <a:stretch/>
        </p:blipFill>
        <p:spPr>
          <a:xfrm>
            <a:off x="179640" y="5149080"/>
            <a:ext cx="577080" cy="367560"/>
          </a:xfrm>
          <a:prstGeom prst="rect">
            <a:avLst/>
          </a:prstGeom>
          <a:ln>
            <a:noFill/>
          </a:ln>
        </p:spPr>
      </p:pic>
      <p:sp>
        <p:nvSpPr>
          <p:cNvPr id="177" name="CustomShape 9"/>
          <p:cNvSpPr/>
          <p:nvPr/>
        </p:nvSpPr>
        <p:spPr>
          <a:xfrm>
            <a:off x="8490600" y="6582600"/>
            <a:ext cx="651600" cy="27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720" tIns="40680" rIns="81720" bIns="40680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300" b="0" strike="noStrike" spc="-1">
                <a:solidFill>
                  <a:srgbClr val="595959"/>
                </a:solidFill>
                <a:latin typeface="Verdana"/>
                <a:ea typeface="Verdana"/>
              </a:rPr>
              <a:t>2</a:t>
            </a:r>
            <a:endParaRPr lang="ru-RU" sz="13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ustomShape 1"/>
          <p:cNvSpPr/>
          <p:nvPr/>
        </p:nvSpPr>
        <p:spPr>
          <a:xfrm>
            <a:off x="282240" y="764640"/>
            <a:ext cx="4244040" cy="120600"/>
          </a:xfrm>
          <a:prstGeom prst="rect">
            <a:avLst/>
          </a:prstGeom>
          <a:solidFill>
            <a:srgbClr val="0070C0">
              <a:alpha val="72000"/>
            </a:srgb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9" name="Line 2"/>
          <p:cNvSpPr/>
          <p:nvPr/>
        </p:nvSpPr>
        <p:spPr>
          <a:xfrm flipH="1">
            <a:off x="292680" y="764640"/>
            <a:ext cx="7707600" cy="360"/>
          </a:xfrm>
          <a:prstGeom prst="line">
            <a:avLst/>
          </a:prstGeom>
          <a:ln w="12600">
            <a:solidFill>
              <a:srgbClr val="5B9BD5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0" name="CustomShape 3"/>
          <p:cNvSpPr/>
          <p:nvPr/>
        </p:nvSpPr>
        <p:spPr>
          <a:xfrm>
            <a:off x="219600" y="2598480"/>
            <a:ext cx="269280" cy="339480"/>
          </a:xfrm>
          <a:prstGeom prst="ellipse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1" name="CustomShape 4"/>
          <p:cNvSpPr/>
          <p:nvPr/>
        </p:nvSpPr>
        <p:spPr>
          <a:xfrm>
            <a:off x="219600" y="3102120"/>
            <a:ext cx="269280" cy="339480"/>
          </a:xfrm>
          <a:prstGeom prst="ellipse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2" name="CustomShape 5"/>
          <p:cNvSpPr/>
          <p:nvPr/>
        </p:nvSpPr>
        <p:spPr>
          <a:xfrm>
            <a:off x="219600" y="4231080"/>
            <a:ext cx="269280" cy="339480"/>
          </a:xfrm>
          <a:prstGeom prst="ellipse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3" name="CustomShape 6"/>
          <p:cNvSpPr/>
          <p:nvPr/>
        </p:nvSpPr>
        <p:spPr>
          <a:xfrm>
            <a:off x="4408560" y="4245480"/>
            <a:ext cx="269280" cy="339480"/>
          </a:xfrm>
          <a:prstGeom prst="ellipse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4" name="CustomShape 7"/>
          <p:cNvSpPr/>
          <p:nvPr/>
        </p:nvSpPr>
        <p:spPr>
          <a:xfrm>
            <a:off x="8490600" y="6582600"/>
            <a:ext cx="651600" cy="27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720" tIns="40680" rIns="81720" bIns="40680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300" b="0" strike="noStrike" spc="-1">
                <a:solidFill>
                  <a:srgbClr val="595959"/>
                </a:solidFill>
                <a:latin typeface="Verdana"/>
                <a:ea typeface="Verdana"/>
              </a:rPr>
              <a:t>3</a:t>
            </a:r>
            <a:endParaRPr lang="ru-RU" sz="1300" b="0" strike="noStrike" spc="-1">
              <a:latin typeface="Arial"/>
            </a:endParaRPr>
          </a:p>
        </p:txBody>
      </p:sp>
      <p:sp>
        <p:nvSpPr>
          <p:cNvPr id="185" name="CustomShape 8"/>
          <p:cNvSpPr/>
          <p:nvPr/>
        </p:nvSpPr>
        <p:spPr>
          <a:xfrm>
            <a:off x="0" y="-27360"/>
            <a:ext cx="9142560" cy="68400"/>
          </a:xfrm>
          <a:prstGeom prst="rect">
            <a:avLst/>
          </a:prstGeom>
          <a:solidFill>
            <a:srgbClr val="8EC0E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6" name="CustomShape 9"/>
          <p:cNvSpPr/>
          <p:nvPr/>
        </p:nvSpPr>
        <p:spPr>
          <a:xfrm>
            <a:off x="12240" y="44640"/>
            <a:ext cx="9142920" cy="591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660033"/>
                </a:solidFill>
                <a:latin typeface="Arial"/>
                <a:ea typeface="Verdana"/>
              </a:rPr>
              <a:t>КЛЮЧЕВЫЕ МЕТОДЫ РЕАЛИЗАЦИИ СОЦИАЛЬНОГО КОНТРАКТА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660033"/>
                </a:solidFill>
                <a:latin typeface="Arial"/>
                <a:ea typeface="Verdana"/>
              </a:rPr>
              <a:t>В ТЮМЕНСКОЙ ОБЛАСТИ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87" name="CustomShape 10"/>
          <p:cNvSpPr/>
          <p:nvPr/>
        </p:nvSpPr>
        <p:spPr>
          <a:xfrm>
            <a:off x="183240" y="980640"/>
            <a:ext cx="8780760" cy="6472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80">
            <a:solidFill>
              <a:srgbClr val="C00000"/>
            </a:solidFill>
            <a:round/>
          </a:ln>
          <a:effectLst>
            <a:outerShdw blurRad="57150" dist="1908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A20000"/>
                </a:solidFill>
                <a:latin typeface="Arial"/>
                <a:ea typeface="DejaVu Sans"/>
              </a:rPr>
              <a:t>Мониторинг инфраструктуры по готовности служб региона сопровождать и выводить на самообеспечение семьи с учетом выявленных проблем  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88" name="CustomShape 11"/>
          <p:cNvSpPr/>
          <p:nvPr/>
        </p:nvSpPr>
        <p:spPr>
          <a:xfrm>
            <a:off x="293040" y="1688760"/>
            <a:ext cx="8655480" cy="288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60" algn="just">
              <a:lnSpc>
                <a:spcPct val="100000"/>
              </a:lnSpc>
            </a:pPr>
            <a:r>
              <a:rPr lang="ru-RU" sz="1400" b="1" strike="noStrike" spc="-1">
                <a:solidFill>
                  <a:srgbClr val="2F70BF"/>
                </a:solidFill>
                <a:latin typeface="Arial"/>
                <a:ea typeface="DejaVu Sans"/>
              </a:rPr>
              <a:t>Е</a:t>
            </a:r>
            <a:r>
              <a:rPr lang="ru-RU" sz="1400" b="0" strike="noStrike" spc="-1">
                <a:solidFill>
                  <a:srgbClr val="2F70BF"/>
                </a:solidFill>
                <a:latin typeface="Arial"/>
                <a:ea typeface="DejaVu Sans"/>
              </a:rPr>
              <a:t>жегодно</a:t>
            </a:r>
            <a:r>
              <a:rPr lang="ru-RU" sz="1400" b="1" strike="noStrike" spc="-1">
                <a:solidFill>
                  <a:srgbClr val="2F70BF"/>
                </a:solidFill>
                <a:latin typeface="Arial"/>
                <a:ea typeface="DejaVu Sans"/>
              </a:rPr>
              <a:t> </a:t>
            </a:r>
            <a:r>
              <a:rPr lang="ru-RU" sz="1400" b="0" strike="noStrike" spc="-1">
                <a:solidFill>
                  <a:srgbClr val="2F70BF"/>
                </a:solidFill>
                <a:latin typeface="Arial"/>
                <a:ea typeface="DejaVu Sans"/>
              </a:rPr>
              <a:t>модуль профессионального обучения проходят </a:t>
            </a:r>
            <a:r>
              <a:rPr lang="ru-RU" sz="1600" b="1" strike="noStrike" spc="-1">
                <a:solidFill>
                  <a:srgbClr val="FF0000"/>
                </a:solidFill>
                <a:latin typeface="Arial"/>
                <a:ea typeface="DejaVu Sans"/>
              </a:rPr>
              <a:t>1,5 тыс. специалистов</a:t>
            </a:r>
            <a:endParaRPr lang="ru-RU" sz="1600" b="0" strike="noStrike" spc="-1">
              <a:latin typeface="Arial"/>
            </a:endParaRPr>
          </a:p>
          <a:p>
            <a:pPr marL="360" algn="just">
              <a:lnSpc>
                <a:spcPct val="100000"/>
              </a:lnSpc>
            </a:pPr>
            <a:endParaRPr lang="ru-RU" sz="1600" b="0" strike="noStrike" spc="-1">
              <a:latin typeface="Arial"/>
            </a:endParaRPr>
          </a:p>
          <a:p>
            <a:pPr marL="360" algn="just">
              <a:lnSpc>
                <a:spcPct val="100000"/>
              </a:lnSpc>
            </a:pPr>
            <a:r>
              <a:rPr lang="ru-RU" sz="1400" b="1" strike="noStrike" spc="-1">
                <a:solidFill>
                  <a:srgbClr val="2F70BF"/>
                </a:solidFill>
                <a:latin typeface="Arial"/>
                <a:ea typeface="DejaVu Sans"/>
              </a:rPr>
              <a:t>Р</a:t>
            </a:r>
            <a:r>
              <a:rPr lang="ru-RU" sz="1400" b="0" strike="noStrike" spc="-1">
                <a:solidFill>
                  <a:srgbClr val="2F70BF"/>
                </a:solidFill>
                <a:latin typeface="Arial"/>
                <a:ea typeface="DejaVu Sans"/>
              </a:rPr>
              <a:t>азработано </a:t>
            </a:r>
            <a:r>
              <a:rPr lang="ru-RU" sz="1600" b="1" strike="noStrike" spc="-1">
                <a:solidFill>
                  <a:srgbClr val="FF0000"/>
                </a:solidFill>
                <a:latin typeface="Arial"/>
                <a:ea typeface="DejaVu Sans"/>
              </a:rPr>
              <a:t>более 30 Алгоритмов </a:t>
            </a:r>
            <a:r>
              <a:rPr lang="ru-RU" sz="1400" b="0" strike="noStrike" spc="-1">
                <a:solidFill>
                  <a:srgbClr val="2F70BF"/>
                </a:solidFill>
                <a:latin typeface="Arial"/>
                <a:ea typeface="DejaVu Sans"/>
              </a:rPr>
              <a:t>взаимодействия ведомств системы профилактики</a:t>
            </a:r>
            <a:endParaRPr lang="ru-RU" sz="1400" b="0" strike="noStrike" spc="-1">
              <a:latin typeface="Arial"/>
            </a:endParaRPr>
          </a:p>
          <a:p>
            <a:pPr marL="360" algn="just">
              <a:lnSpc>
                <a:spcPct val="100000"/>
              </a:lnSpc>
            </a:pPr>
            <a:endParaRPr lang="ru-RU" sz="1400" b="0" strike="noStrike" spc="-1">
              <a:latin typeface="Arial"/>
            </a:endParaRPr>
          </a:p>
          <a:p>
            <a:pPr marL="360" algn="just">
              <a:lnSpc>
                <a:spcPct val="100000"/>
              </a:lnSpc>
            </a:pPr>
            <a:r>
              <a:rPr lang="ru-RU" sz="1400" b="1" strike="noStrike" spc="-1">
                <a:solidFill>
                  <a:srgbClr val="2F70BF"/>
                </a:solidFill>
                <a:latin typeface="Arial"/>
                <a:ea typeface="DejaVu Sans"/>
              </a:rPr>
              <a:t>В </a:t>
            </a:r>
            <a:r>
              <a:rPr lang="ru-RU" sz="1400" b="0" strike="noStrike" spc="-1">
                <a:solidFill>
                  <a:srgbClr val="2F70BF"/>
                </a:solidFill>
                <a:latin typeface="Arial"/>
                <a:ea typeface="DejaVu Sans"/>
              </a:rPr>
              <a:t>каждом муниципальном образовании созданы мобильные бригады специалистов – </a:t>
            </a:r>
            <a:r>
              <a:rPr lang="ru-RU" sz="1600" b="1" strike="noStrike" spc="-1">
                <a:solidFill>
                  <a:srgbClr val="FF0000"/>
                </a:solidFill>
                <a:latin typeface="Arial"/>
                <a:ea typeface="DejaVu Sans"/>
              </a:rPr>
              <a:t>26 ед. </a:t>
            </a:r>
            <a:endParaRPr lang="ru-RU" sz="1600" b="0" strike="noStrike" spc="-1">
              <a:latin typeface="Arial"/>
            </a:endParaRPr>
          </a:p>
          <a:p>
            <a:pPr marL="360" algn="just">
              <a:lnSpc>
                <a:spcPct val="100000"/>
              </a:lnSpc>
            </a:pPr>
            <a:endParaRPr lang="ru-RU" sz="1600" b="0" strike="noStrike" spc="-1">
              <a:latin typeface="Arial"/>
            </a:endParaRPr>
          </a:p>
          <a:p>
            <a:pPr marL="360" algn="just">
              <a:lnSpc>
                <a:spcPct val="100000"/>
              </a:lnSpc>
            </a:pPr>
            <a:r>
              <a:rPr lang="ru-RU" sz="1400" b="1" strike="noStrike" spc="-1">
                <a:solidFill>
                  <a:srgbClr val="2F70BF"/>
                </a:solidFill>
                <a:latin typeface="Arial"/>
                <a:ea typeface="DejaVu Sans"/>
              </a:rPr>
              <a:t>П</a:t>
            </a:r>
            <a:r>
              <a:rPr lang="ru-RU" sz="1400" b="0" strike="noStrike" spc="-1">
                <a:solidFill>
                  <a:srgbClr val="2F70BF"/>
                </a:solidFill>
                <a:latin typeface="Arial"/>
                <a:ea typeface="DejaVu Sans"/>
              </a:rPr>
              <a:t>ривлечено дополнительно </a:t>
            </a:r>
            <a:r>
              <a:rPr lang="ru-RU" sz="1600" b="1" strike="noStrike" spc="-1">
                <a:solidFill>
                  <a:srgbClr val="FF0000"/>
                </a:solidFill>
                <a:latin typeface="Arial"/>
                <a:ea typeface="DejaVu Sans"/>
              </a:rPr>
              <a:t>более 50 психологов </a:t>
            </a:r>
            <a:r>
              <a:rPr lang="ru-RU" sz="1400" b="0" strike="noStrike" spc="-1">
                <a:solidFill>
                  <a:srgbClr val="2F70BF"/>
                </a:solidFill>
                <a:latin typeface="Arial"/>
                <a:ea typeface="DejaVu Sans"/>
              </a:rPr>
              <a:t>– увеличена численность более в 2,8 раза</a:t>
            </a:r>
            <a:endParaRPr lang="ru-RU" sz="1400" b="0" strike="noStrike" spc="-1">
              <a:latin typeface="Arial"/>
            </a:endParaRPr>
          </a:p>
          <a:p>
            <a:pPr marL="360" algn="just">
              <a:lnSpc>
                <a:spcPct val="100000"/>
              </a:lnSpc>
            </a:pPr>
            <a:endParaRPr lang="ru-RU" sz="1400" b="0" strike="noStrike" spc="-1">
              <a:latin typeface="Arial"/>
            </a:endParaRPr>
          </a:p>
          <a:p>
            <a:pPr marL="360" algn="just">
              <a:lnSpc>
                <a:spcPct val="100000"/>
              </a:lnSpc>
            </a:pPr>
            <a:r>
              <a:rPr lang="ru-RU" sz="1400" b="1" strike="noStrike" spc="-1">
                <a:solidFill>
                  <a:srgbClr val="2F70BF"/>
                </a:solidFill>
                <a:latin typeface="Arial"/>
                <a:ea typeface="DejaVu Sans"/>
              </a:rPr>
              <a:t>О</a:t>
            </a:r>
            <a:r>
              <a:rPr lang="ru-RU" sz="1400" b="0" strike="noStrike" spc="-1">
                <a:solidFill>
                  <a:srgbClr val="2F70BF"/>
                </a:solidFill>
                <a:latin typeface="Arial"/>
                <a:ea typeface="DejaVu Sans"/>
              </a:rPr>
              <a:t>казано </a:t>
            </a:r>
            <a:r>
              <a:rPr lang="ru-RU" sz="1600" b="1" strike="noStrike" spc="-1">
                <a:solidFill>
                  <a:srgbClr val="FF0000"/>
                </a:solidFill>
                <a:latin typeface="Arial"/>
                <a:ea typeface="DejaVu Sans"/>
              </a:rPr>
              <a:t>46 тыс. индивидуальных консультаций </a:t>
            </a:r>
            <a:r>
              <a:rPr lang="ru-RU" sz="1400" b="0" strike="noStrike" spc="-1">
                <a:solidFill>
                  <a:srgbClr val="2F70BF"/>
                </a:solidFill>
                <a:latin typeface="Arial"/>
                <a:ea typeface="DejaVu Sans"/>
              </a:rPr>
              <a:t>родителям командой консультантов                      в рамках регионального проекта «Точка опоры»</a:t>
            </a:r>
            <a:endParaRPr lang="ru-RU" sz="1400" b="0" strike="noStrike" spc="-1">
              <a:latin typeface="Arial"/>
            </a:endParaRPr>
          </a:p>
          <a:p>
            <a:pPr marL="360" algn="just">
              <a:lnSpc>
                <a:spcPct val="100000"/>
              </a:lnSpc>
            </a:pPr>
            <a:endParaRPr lang="ru-RU" sz="1400" b="0" strike="noStrike" spc="-1">
              <a:latin typeface="Arial"/>
            </a:endParaRPr>
          </a:p>
          <a:p>
            <a:pPr marL="360" algn="just">
              <a:lnSpc>
                <a:spcPct val="100000"/>
              </a:lnSpc>
            </a:pPr>
            <a:r>
              <a:rPr lang="ru-RU" sz="1400" b="1" strike="noStrike" spc="-1">
                <a:solidFill>
                  <a:srgbClr val="2F70BF"/>
                </a:solidFill>
                <a:latin typeface="Arial"/>
                <a:ea typeface="DejaVu Sans"/>
              </a:rPr>
              <a:t>Р</a:t>
            </a:r>
            <a:r>
              <a:rPr lang="ru-RU" sz="1400" b="0" strike="noStrike" spc="-1">
                <a:solidFill>
                  <a:srgbClr val="2F70BF"/>
                </a:solidFill>
                <a:latin typeface="Arial"/>
                <a:ea typeface="DejaVu Sans"/>
              </a:rPr>
              <a:t>азработано </a:t>
            </a:r>
            <a:r>
              <a:rPr lang="ru-RU" sz="1600" b="1" strike="noStrike" spc="-1">
                <a:solidFill>
                  <a:srgbClr val="FF0000"/>
                </a:solidFill>
                <a:latin typeface="Arial"/>
                <a:ea typeface="DejaVu Sans"/>
              </a:rPr>
              <a:t>26  социальных паспортов </a:t>
            </a:r>
            <a:r>
              <a:rPr lang="ru-RU" sz="1400" b="0" strike="noStrike" spc="-1">
                <a:solidFill>
                  <a:srgbClr val="2F70BF"/>
                </a:solidFill>
                <a:latin typeface="Arial"/>
                <a:ea typeface="DejaVu Sans"/>
              </a:rPr>
              <a:t>территорий региона в информационном ресурсе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89" name="CustomShape 12"/>
          <p:cNvSpPr/>
          <p:nvPr/>
        </p:nvSpPr>
        <p:spPr>
          <a:xfrm>
            <a:off x="179640" y="4725000"/>
            <a:ext cx="8780760" cy="5752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80">
            <a:solidFill>
              <a:srgbClr val="C00000"/>
            </a:solidFill>
            <a:round/>
          </a:ln>
          <a:effectLst>
            <a:outerShdw blurRad="57150" dist="1908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A20000"/>
                </a:solidFill>
                <a:latin typeface="Arial"/>
                <a:ea typeface="DejaVu Sans"/>
              </a:rPr>
              <a:t>Переход от оказания размытого круга лиц к адресным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A20000"/>
                </a:solidFill>
                <a:latin typeface="Arial"/>
                <a:ea typeface="DejaVu Sans"/>
              </a:rPr>
              <a:t>социальным проектам и контрактам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90" name="CustomShape 13"/>
          <p:cNvSpPr/>
          <p:nvPr/>
        </p:nvSpPr>
        <p:spPr>
          <a:xfrm>
            <a:off x="350280" y="5373360"/>
            <a:ext cx="8655480" cy="142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60" algn="just">
              <a:lnSpc>
                <a:spcPct val="100000"/>
              </a:lnSpc>
            </a:pPr>
            <a:r>
              <a:rPr lang="ru-RU" sz="1400" b="1" strike="noStrike" spc="-1">
                <a:solidFill>
                  <a:srgbClr val="2F70BF"/>
                </a:solidFill>
                <a:latin typeface="Arial"/>
                <a:ea typeface="DejaVu Sans"/>
              </a:rPr>
              <a:t>Е</a:t>
            </a:r>
            <a:r>
              <a:rPr lang="ru-RU" sz="1400" b="0" strike="noStrike" spc="-1">
                <a:solidFill>
                  <a:srgbClr val="2F70BF"/>
                </a:solidFill>
                <a:latin typeface="Arial"/>
                <a:ea typeface="DejaVu Sans"/>
              </a:rPr>
              <a:t>жегодно</a:t>
            </a:r>
            <a:r>
              <a:rPr lang="ru-RU" sz="1400" b="1" strike="noStrike" spc="-1">
                <a:solidFill>
                  <a:srgbClr val="2F70BF"/>
                </a:solidFill>
                <a:latin typeface="Arial"/>
                <a:ea typeface="DejaVu Sans"/>
              </a:rPr>
              <a:t> </a:t>
            </a:r>
            <a:r>
              <a:rPr lang="ru-RU" sz="1600" b="1" strike="noStrike" spc="-1">
                <a:solidFill>
                  <a:srgbClr val="FF0000"/>
                </a:solidFill>
                <a:latin typeface="Arial"/>
                <a:ea typeface="DejaVu Sans"/>
              </a:rPr>
              <a:t>более 180 алко и наркозависимых граждан </a:t>
            </a:r>
            <a:r>
              <a:rPr lang="ru-RU" sz="1400" b="0" strike="noStrike" spc="-1">
                <a:solidFill>
                  <a:srgbClr val="2F70BF"/>
                </a:solidFill>
                <a:latin typeface="Arial"/>
                <a:ea typeface="DejaVu Sans"/>
              </a:rPr>
              <a:t>проходят социальную реабилитацию  с последующей реализацией по месту жительства индивидуальной программы постреабилитационного сопровождения</a:t>
            </a:r>
            <a:endParaRPr lang="ru-RU" sz="1400" b="0" strike="noStrike" spc="-1">
              <a:latin typeface="Arial"/>
            </a:endParaRPr>
          </a:p>
          <a:p>
            <a:pPr marL="360" algn="just">
              <a:lnSpc>
                <a:spcPct val="100000"/>
              </a:lnSpc>
            </a:pPr>
            <a:endParaRPr lang="ru-RU" sz="1400" b="0" strike="noStrike" spc="-1">
              <a:latin typeface="Arial"/>
            </a:endParaRPr>
          </a:p>
          <a:p>
            <a:pPr marL="360" algn="just">
              <a:lnSpc>
                <a:spcPct val="100000"/>
              </a:lnSpc>
            </a:pPr>
            <a:r>
              <a:rPr lang="ru-RU" sz="1400" b="1" strike="noStrike" spc="-1">
                <a:solidFill>
                  <a:srgbClr val="2F70BF"/>
                </a:solidFill>
                <a:latin typeface="Arial"/>
                <a:ea typeface="DejaVu Sans"/>
              </a:rPr>
              <a:t>Б</a:t>
            </a:r>
            <a:r>
              <a:rPr lang="ru-RU" sz="1400" b="0" strike="noStrike" spc="-1">
                <a:solidFill>
                  <a:srgbClr val="2F70BF"/>
                </a:solidFill>
                <a:latin typeface="Arial"/>
                <a:ea typeface="DejaVu Sans"/>
              </a:rPr>
              <a:t>олее </a:t>
            </a:r>
            <a:r>
              <a:rPr lang="ru-RU" sz="1600" b="1" strike="noStrike" spc="-1">
                <a:solidFill>
                  <a:srgbClr val="FF0000"/>
                </a:solidFill>
                <a:latin typeface="Arial"/>
                <a:ea typeface="DejaVu Sans"/>
              </a:rPr>
              <a:t>4 тыс. наставников </a:t>
            </a:r>
            <a:r>
              <a:rPr lang="ru-RU" sz="1400" b="0" strike="noStrike" spc="-1">
                <a:solidFill>
                  <a:srgbClr val="2F70BF"/>
                </a:solidFill>
                <a:latin typeface="Arial"/>
                <a:ea typeface="DejaVu Sans"/>
              </a:rPr>
              <a:t>закреплены за семьями, состоящими в областном межведомственном банке данных семей и несовершеннолетних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91" name="Line 14"/>
          <p:cNvSpPr/>
          <p:nvPr/>
        </p:nvSpPr>
        <p:spPr>
          <a:xfrm>
            <a:off x="395280" y="2132640"/>
            <a:ext cx="8553600" cy="0"/>
          </a:xfrm>
          <a:prstGeom prst="line">
            <a:avLst/>
          </a:prstGeom>
          <a:ln w="19080" cap="rnd">
            <a:solidFill>
              <a:srgbClr val="C00000"/>
            </a:solidFill>
            <a:prstDash val="dash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2" name="Line 15"/>
          <p:cNvSpPr/>
          <p:nvPr/>
        </p:nvSpPr>
        <p:spPr>
          <a:xfrm>
            <a:off x="395280" y="2636640"/>
            <a:ext cx="8553600" cy="0"/>
          </a:xfrm>
          <a:prstGeom prst="line">
            <a:avLst/>
          </a:prstGeom>
          <a:ln w="19080" cap="rnd">
            <a:solidFill>
              <a:srgbClr val="C00000"/>
            </a:solidFill>
            <a:prstDash val="dash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3" name="Line 16"/>
          <p:cNvSpPr/>
          <p:nvPr/>
        </p:nvSpPr>
        <p:spPr>
          <a:xfrm>
            <a:off x="395280" y="3068640"/>
            <a:ext cx="8553600" cy="360"/>
          </a:xfrm>
          <a:prstGeom prst="line">
            <a:avLst/>
          </a:prstGeom>
          <a:ln w="19080" cap="rnd">
            <a:solidFill>
              <a:srgbClr val="C00000"/>
            </a:solidFill>
            <a:prstDash val="dash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4" name="Line 17"/>
          <p:cNvSpPr/>
          <p:nvPr/>
        </p:nvSpPr>
        <p:spPr>
          <a:xfrm>
            <a:off x="395280" y="4149000"/>
            <a:ext cx="8553600" cy="360"/>
          </a:xfrm>
          <a:prstGeom prst="line">
            <a:avLst/>
          </a:prstGeom>
          <a:ln w="19080" cap="rnd">
            <a:solidFill>
              <a:srgbClr val="C00000"/>
            </a:solidFill>
            <a:prstDash val="dash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5" name="Line 18"/>
          <p:cNvSpPr/>
          <p:nvPr/>
        </p:nvSpPr>
        <p:spPr>
          <a:xfrm flipV="1">
            <a:off x="467280" y="6237000"/>
            <a:ext cx="8481600" cy="8640"/>
          </a:xfrm>
          <a:prstGeom prst="line">
            <a:avLst/>
          </a:prstGeom>
          <a:ln w="19080" cap="rnd">
            <a:solidFill>
              <a:srgbClr val="C00000"/>
            </a:solidFill>
            <a:prstDash val="dash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6" name="Line 19"/>
          <p:cNvSpPr/>
          <p:nvPr/>
        </p:nvSpPr>
        <p:spPr>
          <a:xfrm>
            <a:off x="431280" y="3501000"/>
            <a:ext cx="8553600" cy="0"/>
          </a:xfrm>
          <a:prstGeom prst="line">
            <a:avLst/>
          </a:prstGeom>
          <a:ln w="19080" cap="rnd">
            <a:solidFill>
              <a:srgbClr val="C00000"/>
            </a:solidFill>
            <a:prstDash val="dash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>
            <a:off x="282240" y="692640"/>
            <a:ext cx="4244040" cy="120600"/>
          </a:xfrm>
          <a:prstGeom prst="rect">
            <a:avLst/>
          </a:prstGeom>
          <a:solidFill>
            <a:srgbClr val="0070C0">
              <a:alpha val="72000"/>
            </a:srgb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8" name="Line 2"/>
          <p:cNvSpPr/>
          <p:nvPr/>
        </p:nvSpPr>
        <p:spPr>
          <a:xfrm flipH="1">
            <a:off x="292680" y="692640"/>
            <a:ext cx="7707600" cy="360"/>
          </a:xfrm>
          <a:prstGeom prst="line">
            <a:avLst/>
          </a:prstGeom>
          <a:ln w="12600">
            <a:solidFill>
              <a:srgbClr val="5B9BD5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9" name="CustomShape 3"/>
          <p:cNvSpPr/>
          <p:nvPr/>
        </p:nvSpPr>
        <p:spPr>
          <a:xfrm>
            <a:off x="219600" y="2598480"/>
            <a:ext cx="269280" cy="339480"/>
          </a:xfrm>
          <a:prstGeom prst="ellipse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0" name="CustomShape 4"/>
          <p:cNvSpPr/>
          <p:nvPr/>
        </p:nvSpPr>
        <p:spPr>
          <a:xfrm>
            <a:off x="219600" y="4231080"/>
            <a:ext cx="269280" cy="339480"/>
          </a:xfrm>
          <a:prstGeom prst="ellipse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1" name="CustomShape 5"/>
          <p:cNvSpPr/>
          <p:nvPr/>
        </p:nvSpPr>
        <p:spPr>
          <a:xfrm>
            <a:off x="4408560" y="4245480"/>
            <a:ext cx="269280" cy="339480"/>
          </a:xfrm>
          <a:prstGeom prst="ellipse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2" name="CustomShape 6"/>
          <p:cNvSpPr/>
          <p:nvPr/>
        </p:nvSpPr>
        <p:spPr>
          <a:xfrm>
            <a:off x="8490600" y="6582600"/>
            <a:ext cx="651600" cy="27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720" tIns="40680" rIns="81720" bIns="40680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300" b="0" strike="noStrike" spc="-1">
                <a:solidFill>
                  <a:srgbClr val="595959"/>
                </a:solidFill>
                <a:latin typeface="Verdana"/>
                <a:ea typeface="Verdana"/>
              </a:rPr>
              <a:t>4</a:t>
            </a:r>
            <a:endParaRPr lang="ru-RU" sz="1300" b="0" strike="noStrike" spc="-1">
              <a:latin typeface="Arial"/>
            </a:endParaRPr>
          </a:p>
        </p:txBody>
      </p:sp>
      <p:sp>
        <p:nvSpPr>
          <p:cNvPr id="203" name="CustomShape 7"/>
          <p:cNvSpPr/>
          <p:nvPr/>
        </p:nvSpPr>
        <p:spPr>
          <a:xfrm>
            <a:off x="0" y="-27360"/>
            <a:ext cx="9142560" cy="68400"/>
          </a:xfrm>
          <a:prstGeom prst="rect">
            <a:avLst/>
          </a:prstGeom>
          <a:solidFill>
            <a:srgbClr val="8EC0E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4" name="CustomShape 8"/>
          <p:cNvSpPr/>
          <p:nvPr/>
        </p:nvSpPr>
        <p:spPr>
          <a:xfrm>
            <a:off x="1800" y="44640"/>
            <a:ext cx="9142920" cy="591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660033"/>
                </a:solidFill>
                <a:latin typeface="Arial"/>
                <a:ea typeface="Verdana"/>
              </a:rPr>
              <a:t>КЛЮЧЕВЫЕ МЕТОДЫ РЕАЛИЗАЦИИ СОЦИАЛЬНОГО КОНТРАКТА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660033"/>
                </a:solidFill>
                <a:latin typeface="Arial"/>
                <a:ea typeface="Verdana"/>
              </a:rPr>
              <a:t>В ТЮМЕНСКОЙ ОБЛАСТИ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05" name="CustomShape 9"/>
          <p:cNvSpPr/>
          <p:nvPr/>
        </p:nvSpPr>
        <p:spPr>
          <a:xfrm>
            <a:off x="183240" y="908640"/>
            <a:ext cx="8780760" cy="6472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80">
            <a:solidFill>
              <a:srgbClr val="C00000"/>
            </a:solidFill>
            <a:round/>
          </a:ln>
          <a:effectLst>
            <a:outerShdw blurRad="57150" dist="1908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A20000"/>
                </a:solidFill>
                <a:latin typeface="Arial"/>
                <a:ea typeface="DejaVu Sans"/>
              </a:rPr>
              <a:t>Программы повышения социальной и трудовой занятости,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A20000"/>
                </a:solidFill>
                <a:latin typeface="Arial"/>
                <a:ea typeface="DejaVu Sans"/>
              </a:rPr>
              <a:t>стимулирования активности населения   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06" name="CustomShape 10"/>
          <p:cNvSpPr/>
          <p:nvPr/>
        </p:nvSpPr>
        <p:spPr>
          <a:xfrm>
            <a:off x="293040" y="1628640"/>
            <a:ext cx="8655480" cy="273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60" algn="just">
              <a:lnSpc>
                <a:spcPct val="100000"/>
              </a:lnSpc>
            </a:pPr>
            <a:r>
              <a:rPr lang="ru-RU" sz="1400" b="1" strike="noStrike" spc="-1">
                <a:solidFill>
                  <a:srgbClr val="2F70BF"/>
                </a:solidFill>
                <a:latin typeface="Arial"/>
                <a:ea typeface="DejaVu Sans"/>
              </a:rPr>
              <a:t>В</a:t>
            </a:r>
            <a:r>
              <a:rPr lang="ru-RU" sz="1400" b="0" strike="noStrike" spc="-1">
                <a:solidFill>
                  <a:srgbClr val="2F70BF"/>
                </a:solidFill>
                <a:latin typeface="Arial"/>
                <a:ea typeface="DejaVu Sans"/>
              </a:rPr>
              <a:t>заимодействие проф.образовательных учреждений с ассоциациями  работодателей, социальными партнерами по трудоустройству, адаптации, профессиональной ориентации, временной занятости молодежи, трудоустройству выпускников</a:t>
            </a:r>
            <a:endParaRPr lang="ru-RU" sz="1400" b="0" strike="noStrike" spc="-1">
              <a:latin typeface="Arial"/>
            </a:endParaRPr>
          </a:p>
          <a:p>
            <a:pPr marL="360" algn="just">
              <a:lnSpc>
                <a:spcPct val="100000"/>
              </a:lnSpc>
            </a:pPr>
            <a:endParaRPr lang="ru-RU" sz="1400" b="0" strike="noStrike" spc="-1">
              <a:latin typeface="Arial"/>
            </a:endParaRPr>
          </a:p>
          <a:p>
            <a:pPr marL="360" algn="just">
              <a:lnSpc>
                <a:spcPct val="100000"/>
              </a:lnSpc>
            </a:pPr>
            <a:r>
              <a:rPr lang="ru-RU" sz="1400" b="1" strike="noStrike" spc="-1">
                <a:solidFill>
                  <a:srgbClr val="2F70BF"/>
                </a:solidFill>
                <a:latin typeface="Arial"/>
                <a:ea typeface="DejaVu Sans"/>
              </a:rPr>
              <a:t>С</a:t>
            </a:r>
            <a:r>
              <a:rPr lang="ru-RU" sz="1400" b="0" strike="noStrike" spc="-1">
                <a:solidFill>
                  <a:srgbClr val="2F70BF"/>
                </a:solidFill>
                <a:latin typeface="Arial"/>
                <a:ea typeface="DejaVu Sans"/>
              </a:rPr>
              <a:t>одействие </a:t>
            </a:r>
            <a:r>
              <a:rPr lang="ru-RU" sz="1600" b="1" strike="noStrike" spc="-1">
                <a:solidFill>
                  <a:srgbClr val="FF0000"/>
                </a:solidFill>
                <a:latin typeface="Arial"/>
                <a:ea typeface="DejaVu Sans"/>
              </a:rPr>
              <a:t>более 300 семьям </a:t>
            </a:r>
            <a:r>
              <a:rPr lang="ru-RU" sz="1400" b="0" strike="noStrike" spc="-1">
                <a:solidFill>
                  <a:srgbClr val="2F70BF"/>
                </a:solidFill>
                <a:latin typeface="Arial"/>
                <a:ea typeface="DejaVu Sans"/>
              </a:rPr>
              <a:t>в ведении личного подсобного хозяйства, обучении финансовой  грамотности</a:t>
            </a:r>
            <a:endParaRPr lang="ru-RU" sz="1400" b="0" strike="noStrike" spc="-1">
              <a:latin typeface="Arial"/>
            </a:endParaRPr>
          </a:p>
          <a:p>
            <a:pPr marL="360" algn="just">
              <a:lnSpc>
                <a:spcPct val="100000"/>
              </a:lnSpc>
            </a:pPr>
            <a:endParaRPr lang="ru-RU" sz="1400" b="0" strike="noStrike" spc="-1">
              <a:latin typeface="Arial"/>
            </a:endParaRPr>
          </a:p>
          <a:p>
            <a:pPr marL="360" algn="just">
              <a:lnSpc>
                <a:spcPct val="100000"/>
              </a:lnSpc>
            </a:pPr>
            <a:r>
              <a:rPr lang="ru-RU" sz="1400" b="1" strike="noStrike" spc="-1">
                <a:solidFill>
                  <a:srgbClr val="2F70BF"/>
                </a:solidFill>
                <a:latin typeface="Arial"/>
                <a:ea typeface="DejaVu Sans"/>
              </a:rPr>
              <a:t>Е</a:t>
            </a:r>
            <a:r>
              <a:rPr lang="ru-RU" sz="1400" b="0" strike="noStrike" spc="-1">
                <a:solidFill>
                  <a:srgbClr val="2F70BF"/>
                </a:solidFill>
                <a:latin typeface="Arial"/>
                <a:ea typeface="DejaVu Sans"/>
              </a:rPr>
              <a:t>жегодно </a:t>
            </a:r>
            <a:r>
              <a:rPr lang="ru-RU" sz="1600" b="1" strike="noStrike" spc="-1">
                <a:solidFill>
                  <a:srgbClr val="FF0000"/>
                </a:solidFill>
                <a:latin typeface="Arial"/>
                <a:ea typeface="DejaVu Sans"/>
              </a:rPr>
              <a:t>для более 24 тыс. несовершеннолетних </a:t>
            </a:r>
            <a:r>
              <a:rPr lang="ru-RU" sz="1400" b="0" strike="noStrike" spc="-1">
                <a:solidFill>
                  <a:srgbClr val="2F70BF"/>
                </a:solidFill>
                <a:latin typeface="Arial"/>
                <a:ea typeface="DejaVu Sans"/>
              </a:rPr>
              <a:t>в возрасте от 14 до 18 лет в рамках областной программы «Трудовое лето» открыты временные рабочие места</a:t>
            </a:r>
            <a:endParaRPr lang="ru-RU" sz="1400" b="0" strike="noStrike" spc="-1">
              <a:latin typeface="Arial"/>
            </a:endParaRPr>
          </a:p>
          <a:p>
            <a:pPr marL="360" algn="just">
              <a:lnSpc>
                <a:spcPct val="100000"/>
              </a:lnSpc>
            </a:pPr>
            <a:endParaRPr lang="ru-RU" sz="1400" b="0" strike="noStrike" spc="-1">
              <a:latin typeface="Arial"/>
            </a:endParaRPr>
          </a:p>
          <a:p>
            <a:pPr marL="360" algn="just">
              <a:lnSpc>
                <a:spcPct val="100000"/>
              </a:lnSpc>
            </a:pPr>
            <a:r>
              <a:rPr lang="ru-RU" sz="1400" b="1" strike="noStrike" spc="-1">
                <a:solidFill>
                  <a:srgbClr val="2F70BF"/>
                </a:solidFill>
                <a:latin typeface="Arial"/>
                <a:ea typeface="DejaVu Sans"/>
              </a:rPr>
              <a:t>С</a:t>
            </a:r>
            <a:r>
              <a:rPr lang="ru-RU" sz="1400" b="0" strike="noStrike" spc="-1">
                <a:solidFill>
                  <a:srgbClr val="2F70BF"/>
                </a:solidFill>
                <a:latin typeface="Arial"/>
                <a:ea typeface="DejaVu Sans"/>
              </a:rPr>
              <a:t>одействие </a:t>
            </a:r>
            <a:r>
              <a:rPr lang="ru-RU" sz="1600" b="1" strike="noStrike" spc="-1">
                <a:solidFill>
                  <a:srgbClr val="FF0000"/>
                </a:solidFill>
                <a:latin typeface="Arial"/>
                <a:ea typeface="DejaVu Sans"/>
              </a:rPr>
              <a:t>около 500 женщинам </a:t>
            </a:r>
            <a:r>
              <a:rPr lang="ru-RU" sz="1400" b="0" strike="noStrike" spc="-1">
                <a:solidFill>
                  <a:srgbClr val="2F70BF"/>
                </a:solidFill>
                <a:latin typeface="Arial"/>
                <a:ea typeface="DejaVu Sans"/>
              </a:rPr>
              <a:t>в поиске работы и прохождении проф.обучения                            и дополнительного проф. образования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7" name="CustomShape 11"/>
          <p:cNvSpPr/>
          <p:nvPr/>
        </p:nvSpPr>
        <p:spPr>
          <a:xfrm>
            <a:off x="179640" y="4365000"/>
            <a:ext cx="8780760" cy="5752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80">
            <a:solidFill>
              <a:srgbClr val="C00000"/>
            </a:solidFill>
            <a:round/>
          </a:ln>
          <a:effectLst>
            <a:outerShdw blurRad="57150" dist="1908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A20000"/>
                </a:solidFill>
                <a:latin typeface="Arial"/>
                <a:ea typeface="DejaVu Sans"/>
              </a:rPr>
              <a:t>Информационное сопровождение населения, мониторинг оказания социальной помощи на основании социального контракта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08" name="Line 12"/>
          <p:cNvSpPr/>
          <p:nvPr/>
        </p:nvSpPr>
        <p:spPr>
          <a:xfrm>
            <a:off x="395280" y="2420640"/>
            <a:ext cx="8569080" cy="0"/>
          </a:xfrm>
          <a:prstGeom prst="line">
            <a:avLst/>
          </a:prstGeom>
          <a:ln w="19080" cap="rnd">
            <a:solidFill>
              <a:srgbClr val="C00000"/>
            </a:solidFill>
            <a:prstDash val="dash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9" name="Line 13"/>
          <p:cNvSpPr/>
          <p:nvPr/>
        </p:nvSpPr>
        <p:spPr>
          <a:xfrm>
            <a:off x="395280" y="3068640"/>
            <a:ext cx="8553600" cy="0"/>
          </a:xfrm>
          <a:prstGeom prst="line">
            <a:avLst/>
          </a:prstGeom>
          <a:ln w="19080" cap="rnd">
            <a:solidFill>
              <a:srgbClr val="C00000"/>
            </a:solidFill>
            <a:prstDash val="dash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0" name="Line 14"/>
          <p:cNvSpPr/>
          <p:nvPr/>
        </p:nvSpPr>
        <p:spPr>
          <a:xfrm>
            <a:off x="395280" y="3717000"/>
            <a:ext cx="8569080" cy="0"/>
          </a:xfrm>
          <a:prstGeom prst="line">
            <a:avLst/>
          </a:prstGeom>
          <a:ln w="19080" cap="rnd">
            <a:solidFill>
              <a:srgbClr val="C00000"/>
            </a:solidFill>
            <a:prstDash val="dash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1" name="CustomShape 15"/>
          <p:cNvSpPr/>
          <p:nvPr/>
        </p:nvSpPr>
        <p:spPr>
          <a:xfrm>
            <a:off x="179640" y="5373360"/>
            <a:ext cx="8780760" cy="5752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80">
            <a:solidFill>
              <a:srgbClr val="C00000"/>
            </a:solidFill>
            <a:round/>
          </a:ln>
          <a:effectLst>
            <a:outerShdw blurRad="57150" dist="1908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A20000"/>
                </a:solidFill>
                <a:latin typeface="Arial"/>
                <a:ea typeface="DejaVu Sans"/>
              </a:rPr>
              <a:t>Программы социальной интеграции беднейших слоев населения через применение косвенных инструментов социальной адаптации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12" name="CustomShape 16"/>
          <p:cNvSpPr/>
          <p:nvPr/>
        </p:nvSpPr>
        <p:spPr>
          <a:xfrm>
            <a:off x="350280" y="6021360"/>
            <a:ext cx="8655480" cy="75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60" algn="just">
              <a:lnSpc>
                <a:spcPct val="100000"/>
              </a:lnSpc>
            </a:pPr>
            <a:r>
              <a:rPr lang="ru-RU" sz="1400" b="1" strike="noStrike" spc="-1">
                <a:solidFill>
                  <a:srgbClr val="2F70BF"/>
                </a:solidFill>
                <a:latin typeface="Arial"/>
                <a:ea typeface="DejaVu Sans"/>
              </a:rPr>
              <a:t>В </a:t>
            </a:r>
            <a:r>
              <a:rPr lang="ru-RU" sz="1400" b="0" strike="noStrike" spc="-1">
                <a:solidFill>
                  <a:srgbClr val="2F70BF"/>
                </a:solidFill>
                <a:latin typeface="Arial"/>
                <a:ea typeface="DejaVu Sans"/>
              </a:rPr>
              <a:t>2020 году разработан Комплекс мер «Развитие эффективных социальных практик, направленных на сокращение бедности семей с детьми «Стратегия семейного успеха» с привлечением                       </a:t>
            </a:r>
            <a:r>
              <a:rPr lang="ru-RU" sz="1600" b="1" strike="noStrike" spc="-1">
                <a:solidFill>
                  <a:srgbClr val="FF0000"/>
                </a:solidFill>
                <a:latin typeface="Arial"/>
                <a:ea typeface="DejaVu Sans"/>
              </a:rPr>
              <a:t>более 12 млн. руб.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3" name="CustomShape 17"/>
          <p:cNvSpPr/>
          <p:nvPr/>
        </p:nvSpPr>
        <p:spPr>
          <a:xfrm>
            <a:off x="299160" y="4941000"/>
            <a:ext cx="8655480" cy="33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60" algn="just">
              <a:lnSpc>
                <a:spcPct val="100000"/>
              </a:lnSpc>
            </a:pPr>
            <a:r>
              <a:rPr lang="ru-RU" sz="1400" b="1" strike="noStrike" spc="-1">
                <a:solidFill>
                  <a:srgbClr val="2F70BF"/>
                </a:solidFill>
                <a:latin typeface="Arial"/>
                <a:ea typeface="DejaVu Sans"/>
              </a:rPr>
              <a:t>Е</a:t>
            </a:r>
            <a:r>
              <a:rPr lang="ru-RU" sz="1400" b="0" strike="noStrike" spc="-1">
                <a:solidFill>
                  <a:srgbClr val="2F70BF"/>
                </a:solidFill>
                <a:latin typeface="Arial"/>
                <a:ea typeface="DejaVu Sans"/>
              </a:rPr>
              <a:t>жегодно размещается </a:t>
            </a:r>
            <a:r>
              <a:rPr lang="ru-RU" sz="1600" b="1" strike="noStrike" spc="-1">
                <a:solidFill>
                  <a:srgbClr val="FF0000"/>
                </a:solidFill>
                <a:latin typeface="Arial"/>
                <a:ea typeface="DejaVu Sans"/>
              </a:rPr>
              <a:t>более 5 тыс. информационных материалов</a:t>
            </a:r>
            <a:endParaRPr lang="ru-RU" sz="1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>
            <a:off x="282240" y="764640"/>
            <a:ext cx="4244040" cy="120600"/>
          </a:xfrm>
          <a:prstGeom prst="rect">
            <a:avLst/>
          </a:prstGeom>
          <a:solidFill>
            <a:srgbClr val="0070C0">
              <a:alpha val="72000"/>
            </a:srgb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5" name="Line 2"/>
          <p:cNvSpPr/>
          <p:nvPr/>
        </p:nvSpPr>
        <p:spPr>
          <a:xfrm flipH="1">
            <a:off x="292680" y="764640"/>
            <a:ext cx="7707600" cy="360"/>
          </a:xfrm>
          <a:prstGeom prst="line">
            <a:avLst/>
          </a:prstGeom>
          <a:ln w="12600">
            <a:solidFill>
              <a:srgbClr val="5B9BD5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6" name="CustomShape 3"/>
          <p:cNvSpPr/>
          <p:nvPr/>
        </p:nvSpPr>
        <p:spPr>
          <a:xfrm>
            <a:off x="219600" y="2598480"/>
            <a:ext cx="269280" cy="339480"/>
          </a:xfrm>
          <a:prstGeom prst="ellipse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7" name="CustomShape 4"/>
          <p:cNvSpPr/>
          <p:nvPr/>
        </p:nvSpPr>
        <p:spPr>
          <a:xfrm>
            <a:off x="219600" y="3102120"/>
            <a:ext cx="269280" cy="339480"/>
          </a:xfrm>
          <a:prstGeom prst="ellipse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8" name="CustomShape 5"/>
          <p:cNvSpPr/>
          <p:nvPr/>
        </p:nvSpPr>
        <p:spPr>
          <a:xfrm>
            <a:off x="219600" y="4231080"/>
            <a:ext cx="269280" cy="339480"/>
          </a:xfrm>
          <a:prstGeom prst="ellipse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9" name="CustomShape 6"/>
          <p:cNvSpPr/>
          <p:nvPr/>
        </p:nvSpPr>
        <p:spPr>
          <a:xfrm>
            <a:off x="4408560" y="4245480"/>
            <a:ext cx="269280" cy="339480"/>
          </a:xfrm>
          <a:prstGeom prst="ellipse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0" name="CustomShape 7"/>
          <p:cNvSpPr/>
          <p:nvPr/>
        </p:nvSpPr>
        <p:spPr>
          <a:xfrm>
            <a:off x="8490600" y="6582600"/>
            <a:ext cx="651600" cy="27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720" tIns="40680" rIns="81720" bIns="40680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300" b="0" strike="noStrike" spc="-1">
                <a:solidFill>
                  <a:srgbClr val="595959"/>
                </a:solidFill>
                <a:latin typeface="Verdana"/>
                <a:ea typeface="Verdana"/>
              </a:rPr>
              <a:t>5</a:t>
            </a:r>
            <a:endParaRPr lang="ru-RU" sz="1300" b="0" strike="noStrike" spc="-1">
              <a:latin typeface="Arial"/>
            </a:endParaRPr>
          </a:p>
        </p:txBody>
      </p:sp>
      <p:sp>
        <p:nvSpPr>
          <p:cNvPr id="221" name="CustomShape 8"/>
          <p:cNvSpPr/>
          <p:nvPr/>
        </p:nvSpPr>
        <p:spPr>
          <a:xfrm>
            <a:off x="0" y="-27360"/>
            <a:ext cx="9142560" cy="68400"/>
          </a:xfrm>
          <a:prstGeom prst="rect">
            <a:avLst/>
          </a:prstGeom>
          <a:solidFill>
            <a:srgbClr val="8EC0E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2" name="CustomShape 9"/>
          <p:cNvSpPr/>
          <p:nvPr/>
        </p:nvSpPr>
        <p:spPr>
          <a:xfrm>
            <a:off x="17280" y="172080"/>
            <a:ext cx="9142920" cy="591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660033"/>
                </a:solidFill>
                <a:latin typeface="Arial"/>
                <a:ea typeface="Verdana"/>
              </a:rPr>
              <a:t>ИНДИВИДУАЛЬНОЕ СОПРОВОЖДЕНИЕ СЕМЬИ </a:t>
            </a:r>
            <a:endParaRPr lang="ru-RU" sz="1800" b="0" strike="noStrike" spc="-1">
              <a:latin typeface="Arial"/>
            </a:endParaRPr>
          </a:p>
        </p:txBody>
      </p:sp>
      <p:pic>
        <p:nvPicPr>
          <p:cNvPr id="223" name="Picture 8"/>
          <p:cNvPicPr/>
          <p:nvPr/>
        </p:nvPicPr>
        <p:blipFill>
          <a:blip r:embed="rId3"/>
          <a:stretch/>
        </p:blipFill>
        <p:spPr>
          <a:xfrm>
            <a:off x="35640" y="1836720"/>
            <a:ext cx="577080" cy="367560"/>
          </a:xfrm>
          <a:prstGeom prst="rect">
            <a:avLst/>
          </a:prstGeom>
          <a:ln>
            <a:noFill/>
          </a:ln>
        </p:spPr>
      </p:pic>
      <p:sp>
        <p:nvSpPr>
          <p:cNvPr id="224" name="CustomShape 10"/>
          <p:cNvSpPr/>
          <p:nvPr/>
        </p:nvSpPr>
        <p:spPr>
          <a:xfrm>
            <a:off x="755640" y="1340640"/>
            <a:ext cx="7920000" cy="1583280"/>
          </a:xfrm>
          <a:prstGeom prst="rect">
            <a:avLst/>
          </a:prstGeom>
          <a:solidFill>
            <a:schemeClr val="bg1"/>
          </a:solidFill>
          <a:ln w="19080">
            <a:noFill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1600" b="1" strike="noStrike" spc="-1">
                <a:solidFill>
                  <a:srgbClr val="A20000"/>
                </a:solidFill>
                <a:latin typeface="Arial"/>
                <a:ea typeface="DejaVu Sans"/>
              </a:rPr>
              <a:t>ЗАДЕЙСТВОВАНЫ ПРОФИЛЬНЫЕ ВЕДОМСТВА И УЧРЕЖДЕНИЯ – МЕЖВЕДОМСТВЕННЫЕ ТЕРРИТОРИАЛЬНЫЕ КОМИССИИ ПО ОКАЗАНИЮ ГОСУДАРСТВЕННОЙ СОЦИАЛЬНОЙ ПОМОЩИ НА ОСНОВАНИИ СОЦИАЛЬНОГО КОНТРАКТА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25" name="CustomShape 11"/>
          <p:cNvSpPr/>
          <p:nvPr/>
        </p:nvSpPr>
        <p:spPr>
          <a:xfrm>
            <a:off x="755640" y="3429000"/>
            <a:ext cx="7920000" cy="1069920"/>
          </a:xfrm>
          <a:prstGeom prst="rect">
            <a:avLst/>
          </a:prstGeom>
          <a:solidFill>
            <a:schemeClr val="bg1"/>
          </a:solidFill>
          <a:ln w="19080">
            <a:noFill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1600" b="1" strike="noStrike" spc="-1">
                <a:solidFill>
                  <a:srgbClr val="A20000"/>
                </a:solidFill>
                <a:latin typeface="Arial"/>
                <a:ea typeface="DejaVu Sans"/>
              </a:rPr>
              <a:t>ВЫРАБОТКА МЕЖВЕДОМСТВЕННОЙ КОМИССИЕЙ ИНДИВИДУАЛЬНОГО СЕМЕЙНОГО ПЛАНА РАБОТЫ С СЕМЬЕЙ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26" name="CustomShape 12"/>
          <p:cNvSpPr/>
          <p:nvPr/>
        </p:nvSpPr>
        <p:spPr>
          <a:xfrm>
            <a:off x="755640" y="5085360"/>
            <a:ext cx="7920000" cy="1223280"/>
          </a:xfrm>
          <a:prstGeom prst="rect">
            <a:avLst/>
          </a:prstGeom>
          <a:solidFill>
            <a:schemeClr val="bg1"/>
          </a:solidFill>
          <a:ln w="19080">
            <a:noFill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1600" b="1" strike="noStrike" spc="-1">
                <a:solidFill>
                  <a:srgbClr val="A20000"/>
                </a:solidFill>
                <a:latin typeface="Arial"/>
                <a:ea typeface="DejaVu Sans"/>
              </a:rPr>
              <a:t>ЕДИНАЯ СХЕМА ПОМОЩИ СЕМЬЕ – СОВМЕСТНАЯ РЕАЛИЗАЦИЯ ДВУХ ОСНОВНЫХ БЛОКОВ: СОЦИАЛЬНОЕ СОПРОВОЖДЕНИЕ                                             И ЗАКЛЮЧЕНИЕ СОЦИАЛЬНОГО КОНТРАКТА</a:t>
            </a:r>
            <a:endParaRPr lang="ru-RU" sz="1600" b="0" strike="noStrike" spc="-1">
              <a:latin typeface="Arial"/>
            </a:endParaRPr>
          </a:p>
        </p:txBody>
      </p:sp>
      <p:pic>
        <p:nvPicPr>
          <p:cNvPr id="227" name="Picture 8"/>
          <p:cNvPicPr/>
          <p:nvPr/>
        </p:nvPicPr>
        <p:blipFill>
          <a:blip r:embed="rId3"/>
          <a:stretch/>
        </p:blipFill>
        <p:spPr>
          <a:xfrm>
            <a:off x="35640" y="3708720"/>
            <a:ext cx="577080" cy="367560"/>
          </a:xfrm>
          <a:prstGeom prst="rect">
            <a:avLst/>
          </a:prstGeom>
          <a:ln>
            <a:noFill/>
          </a:ln>
        </p:spPr>
      </p:pic>
      <p:pic>
        <p:nvPicPr>
          <p:cNvPr id="228" name="Picture 8"/>
          <p:cNvPicPr/>
          <p:nvPr/>
        </p:nvPicPr>
        <p:blipFill>
          <a:blip r:embed="rId3"/>
          <a:stretch/>
        </p:blipFill>
        <p:spPr>
          <a:xfrm>
            <a:off x="35640" y="5437080"/>
            <a:ext cx="577080" cy="367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ustomShape 1"/>
          <p:cNvSpPr/>
          <p:nvPr/>
        </p:nvSpPr>
        <p:spPr>
          <a:xfrm>
            <a:off x="282240" y="764640"/>
            <a:ext cx="4244040" cy="120600"/>
          </a:xfrm>
          <a:prstGeom prst="rect">
            <a:avLst/>
          </a:prstGeom>
          <a:solidFill>
            <a:srgbClr val="0070C0">
              <a:alpha val="72000"/>
            </a:srgb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0" name="Line 2"/>
          <p:cNvSpPr/>
          <p:nvPr/>
        </p:nvSpPr>
        <p:spPr>
          <a:xfrm flipH="1">
            <a:off x="292680" y="764640"/>
            <a:ext cx="7707600" cy="360"/>
          </a:xfrm>
          <a:prstGeom prst="line">
            <a:avLst/>
          </a:prstGeom>
          <a:ln w="12600">
            <a:solidFill>
              <a:srgbClr val="5B9BD5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1" name="CustomShape 3"/>
          <p:cNvSpPr/>
          <p:nvPr/>
        </p:nvSpPr>
        <p:spPr>
          <a:xfrm>
            <a:off x="219600" y="2598480"/>
            <a:ext cx="269280" cy="339480"/>
          </a:xfrm>
          <a:prstGeom prst="ellipse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2" name="CustomShape 4"/>
          <p:cNvSpPr/>
          <p:nvPr/>
        </p:nvSpPr>
        <p:spPr>
          <a:xfrm>
            <a:off x="219600" y="3102120"/>
            <a:ext cx="269280" cy="339480"/>
          </a:xfrm>
          <a:prstGeom prst="ellipse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3" name="CustomShape 5"/>
          <p:cNvSpPr/>
          <p:nvPr/>
        </p:nvSpPr>
        <p:spPr>
          <a:xfrm>
            <a:off x="219600" y="4231080"/>
            <a:ext cx="269280" cy="339480"/>
          </a:xfrm>
          <a:prstGeom prst="ellipse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4" name="CustomShape 6"/>
          <p:cNvSpPr/>
          <p:nvPr/>
        </p:nvSpPr>
        <p:spPr>
          <a:xfrm>
            <a:off x="4408560" y="4245480"/>
            <a:ext cx="269280" cy="339480"/>
          </a:xfrm>
          <a:prstGeom prst="ellipse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5" name="CustomShape 7"/>
          <p:cNvSpPr/>
          <p:nvPr/>
        </p:nvSpPr>
        <p:spPr>
          <a:xfrm>
            <a:off x="8490600" y="6582600"/>
            <a:ext cx="651600" cy="27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720" tIns="40680" rIns="81720" bIns="40680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300" b="0" strike="noStrike" spc="-1">
                <a:solidFill>
                  <a:srgbClr val="595959"/>
                </a:solidFill>
                <a:latin typeface="Verdana"/>
                <a:ea typeface="Verdana"/>
              </a:rPr>
              <a:t>6</a:t>
            </a:r>
            <a:endParaRPr lang="ru-RU" sz="1300" b="0" strike="noStrike" spc="-1">
              <a:latin typeface="Arial"/>
            </a:endParaRPr>
          </a:p>
        </p:txBody>
      </p:sp>
      <p:sp>
        <p:nvSpPr>
          <p:cNvPr id="236" name="CustomShape 8"/>
          <p:cNvSpPr/>
          <p:nvPr/>
        </p:nvSpPr>
        <p:spPr>
          <a:xfrm>
            <a:off x="0" y="-27360"/>
            <a:ext cx="9142560" cy="68400"/>
          </a:xfrm>
          <a:prstGeom prst="rect">
            <a:avLst/>
          </a:prstGeom>
          <a:solidFill>
            <a:srgbClr val="8EC0E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7" name="CustomShape 9"/>
          <p:cNvSpPr/>
          <p:nvPr/>
        </p:nvSpPr>
        <p:spPr>
          <a:xfrm>
            <a:off x="1800" y="160200"/>
            <a:ext cx="9142920" cy="591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660033"/>
                </a:solidFill>
                <a:latin typeface="Arial"/>
                <a:ea typeface="Verdana"/>
              </a:rPr>
              <a:t>ВИДЫ ГОСУДАРСТВЕННОЙ СОЦИАЛЬНОЙ ПОМОЩИ НА ОСНОВАНИИ СОЦИАЛЬНОГО КОНТРАКТА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38" name="CustomShape 10"/>
          <p:cNvSpPr/>
          <p:nvPr/>
        </p:nvSpPr>
        <p:spPr>
          <a:xfrm>
            <a:off x="177120" y="4059360"/>
            <a:ext cx="217440" cy="232920"/>
          </a:xfrm>
          <a:custGeom>
            <a:avLst/>
            <a:gdLst/>
            <a:ahLst/>
            <a:cxnLst/>
            <a:rect l="l" t="t" r="r" b="b"/>
            <a:pathLst>
              <a:path w="61" h="60">
                <a:moveTo>
                  <a:pt x="61" y="4"/>
                </a:moveTo>
                <a:cubicBezTo>
                  <a:pt x="57" y="0"/>
                  <a:pt x="57" y="0"/>
                  <a:pt x="57" y="0"/>
                </a:cubicBezTo>
                <a:cubicBezTo>
                  <a:pt x="47" y="11"/>
                  <a:pt x="47" y="11"/>
                  <a:pt x="47" y="11"/>
                </a:cubicBezTo>
                <a:cubicBezTo>
                  <a:pt x="42" y="7"/>
                  <a:pt x="35" y="4"/>
                  <a:pt x="28" y="4"/>
                </a:cubicBezTo>
                <a:cubicBezTo>
                  <a:pt x="12" y="4"/>
                  <a:pt x="0" y="16"/>
                  <a:pt x="0" y="32"/>
                </a:cubicBezTo>
                <a:cubicBezTo>
                  <a:pt x="0" y="47"/>
                  <a:pt x="12" y="60"/>
                  <a:pt x="28" y="60"/>
                </a:cubicBezTo>
                <a:cubicBezTo>
                  <a:pt x="43" y="60"/>
                  <a:pt x="56" y="47"/>
                  <a:pt x="56" y="32"/>
                </a:cubicBezTo>
                <a:cubicBezTo>
                  <a:pt x="56" y="26"/>
                  <a:pt x="54" y="21"/>
                  <a:pt x="51" y="17"/>
                </a:cubicBezTo>
                <a:lnTo>
                  <a:pt x="61" y="4"/>
                </a:lnTo>
                <a:close/>
                <a:moveTo>
                  <a:pt x="52" y="32"/>
                </a:moveTo>
                <a:cubicBezTo>
                  <a:pt x="52" y="45"/>
                  <a:pt x="41" y="56"/>
                  <a:pt x="28" y="56"/>
                </a:cubicBezTo>
                <a:cubicBezTo>
                  <a:pt x="14" y="56"/>
                  <a:pt x="4" y="45"/>
                  <a:pt x="4" y="32"/>
                </a:cubicBezTo>
                <a:cubicBezTo>
                  <a:pt x="4" y="19"/>
                  <a:pt x="14" y="8"/>
                  <a:pt x="28" y="8"/>
                </a:cubicBezTo>
                <a:cubicBezTo>
                  <a:pt x="34" y="8"/>
                  <a:pt x="40" y="10"/>
                  <a:pt x="44" y="14"/>
                </a:cubicBezTo>
                <a:cubicBezTo>
                  <a:pt x="27" y="34"/>
                  <a:pt x="27" y="34"/>
                  <a:pt x="27" y="34"/>
                </a:cubicBezTo>
                <a:cubicBezTo>
                  <a:pt x="14" y="21"/>
                  <a:pt x="14" y="21"/>
                  <a:pt x="14" y="21"/>
                </a:cubicBezTo>
                <a:cubicBezTo>
                  <a:pt x="10" y="30"/>
                  <a:pt x="10" y="30"/>
                  <a:pt x="10" y="30"/>
                </a:cubicBezTo>
                <a:cubicBezTo>
                  <a:pt x="23" y="45"/>
                  <a:pt x="23" y="45"/>
                  <a:pt x="23" y="45"/>
                </a:cubicBezTo>
                <a:cubicBezTo>
                  <a:pt x="26" y="49"/>
                  <a:pt x="26" y="49"/>
                  <a:pt x="26" y="49"/>
                </a:cubicBezTo>
                <a:cubicBezTo>
                  <a:pt x="29" y="45"/>
                  <a:pt x="29" y="45"/>
                  <a:pt x="29" y="45"/>
                </a:cubicBezTo>
                <a:cubicBezTo>
                  <a:pt x="49" y="20"/>
                  <a:pt x="49" y="20"/>
                  <a:pt x="49" y="20"/>
                </a:cubicBezTo>
                <a:cubicBezTo>
                  <a:pt x="51" y="24"/>
                  <a:pt x="52" y="28"/>
                  <a:pt x="52" y="32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9" name="CustomShape 11"/>
          <p:cNvSpPr/>
          <p:nvPr/>
        </p:nvSpPr>
        <p:spPr>
          <a:xfrm>
            <a:off x="177120" y="5013000"/>
            <a:ext cx="217440" cy="232920"/>
          </a:xfrm>
          <a:custGeom>
            <a:avLst/>
            <a:gdLst/>
            <a:ahLst/>
            <a:cxnLst/>
            <a:rect l="l" t="t" r="r" b="b"/>
            <a:pathLst>
              <a:path w="61" h="60">
                <a:moveTo>
                  <a:pt x="61" y="4"/>
                </a:moveTo>
                <a:cubicBezTo>
                  <a:pt x="57" y="0"/>
                  <a:pt x="57" y="0"/>
                  <a:pt x="57" y="0"/>
                </a:cubicBezTo>
                <a:cubicBezTo>
                  <a:pt x="47" y="11"/>
                  <a:pt x="47" y="11"/>
                  <a:pt x="47" y="11"/>
                </a:cubicBezTo>
                <a:cubicBezTo>
                  <a:pt x="42" y="7"/>
                  <a:pt x="35" y="4"/>
                  <a:pt x="28" y="4"/>
                </a:cubicBezTo>
                <a:cubicBezTo>
                  <a:pt x="12" y="4"/>
                  <a:pt x="0" y="16"/>
                  <a:pt x="0" y="32"/>
                </a:cubicBezTo>
                <a:cubicBezTo>
                  <a:pt x="0" y="47"/>
                  <a:pt x="12" y="60"/>
                  <a:pt x="28" y="60"/>
                </a:cubicBezTo>
                <a:cubicBezTo>
                  <a:pt x="43" y="60"/>
                  <a:pt x="56" y="47"/>
                  <a:pt x="56" y="32"/>
                </a:cubicBezTo>
                <a:cubicBezTo>
                  <a:pt x="56" y="26"/>
                  <a:pt x="54" y="21"/>
                  <a:pt x="51" y="17"/>
                </a:cubicBezTo>
                <a:lnTo>
                  <a:pt x="61" y="4"/>
                </a:lnTo>
                <a:close/>
                <a:moveTo>
                  <a:pt x="52" y="32"/>
                </a:moveTo>
                <a:cubicBezTo>
                  <a:pt x="52" y="45"/>
                  <a:pt x="41" y="56"/>
                  <a:pt x="28" y="56"/>
                </a:cubicBezTo>
                <a:cubicBezTo>
                  <a:pt x="14" y="56"/>
                  <a:pt x="4" y="45"/>
                  <a:pt x="4" y="32"/>
                </a:cubicBezTo>
                <a:cubicBezTo>
                  <a:pt x="4" y="19"/>
                  <a:pt x="14" y="8"/>
                  <a:pt x="28" y="8"/>
                </a:cubicBezTo>
                <a:cubicBezTo>
                  <a:pt x="34" y="8"/>
                  <a:pt x="40" y="10"/>
                  <a:pt x="44" y="14"/>
                </a:cubicBezTo>
                <a:cubicBezTo>
                  <a:pt x="27" y="34"/>
                  <a:pt x="27" y="34"/>
                  <a:pt x="27" y="34"/>
                </a:cubicBezTo>
                <a:cubicBezTo>
                  <a:pt x="14" y="21"/>
                  <a:pt x="14" y="21"/>
                  <a:pt x="14" y="21"/>
                </a:cubicBezTo>
                <a:cubicBezTo>
                  <a:pt x="10" y="30"/>
                  <a:pt x="10" y="30"/>
                  <a:pt x="10" y="30"/>
                </a:cubicBezTo>
                <a:cubicBezTo>
                  <a:pt x="23" y="45"/>
                  <a:pt x="23" y="45"/>
                  <a:pt x="23" y="45"/>
                </a:cubicBezTo>
                <a:cubicBezTo>
                  <a:pt x="26" y="49"/>
                  <a:pt x="26" y="49"/>
                  <a:pt x="26" y="49"/>
                </a:cubicBezTo>
                <a:cubicBezTo>
                  <a:pt x="29" y="45"/>
                  <a:pt x="29" y="45"/>
                  <a:pt x="29" y="45"/>
                </a:cubicBezTo>
                <a:cubicBezTo>
                  <a:pt x="49" y="20"/>
                  <a:pt x="49" y="20"/>
                  <a:pt x="49" y="20"/>
                </a:cubicBezTo>
                <a:cubicBezTo>
                  <a:pt x="51" y="24"/>
                  <a:pt x="52" y="28"/>
                  <a:pt x="52" y="32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0" name="CustomShape 12"/>
          <p:cNvSpPr/>
          <p:nvPr/>
        </p:nvSpPr>
        <p:spPr>
          <a:xfrm>
            <a:off x="683640" y="3940560"/>
            <a:ext cx="8702640" cy="252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2F70BF"/>
                </a:solidFill>
                <a:latin typeface="Arial"/>
                <a:ea typeface="DejaVu Sans"/>
              </a:rPr>
              <a:t>О</a:t>
            </a:r>
            <a:r>
              <a:rPr lang="ru-RU" sz="2000" b="0" strike="noStrike" spc="-1">
                <a:solidFill>
                  <a:srgbClr val="2F70BF"/>
                </a:solidFill>
                <a:latin typeface="Arial"/>
                <a:ea typeface="DejaVu Sans"/>
              </a:rPr>
              <a:t>платы профессионального обучения (не более 6 месяцев)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2F70BF"/>
                </a:solidFill>
                <a:latin typeface="Arial"/>
                <a:ea typeface="DejaVu Sans"/>
              </a:rPr>
              <a:t>— </a:t>
            </a:r>
            <a:r>
              <a:rPr lang="ru-RU" sz="2000" b="1" strike="noStrike" spc="-1">
                <a:solidFill>
                  <a:srgbClr val="FF0000"/>
                </a:solidFill>
                <a:latin typeface="Arial"/>
                <a:ea typeface="DejaVu Sans"/>
              </a:rPr>
              <a:t>до 72 402 руб.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2F70BF"/>
                </a:solidFill>
                <a:latin typeface="Arial"/>
                <a:ea typeface="DejaVu Sans"/>
              </a:rPr>
              <a:t>О</a:t>
            </a:r>
            <a:r>
              <a:rPr lang="ru-RU" sz="2000" b="0" strike="noStrike" spc="-1">
                <a:solidFill>
                  <a:srgbClr val="2F70BF"/>
                </a:solidFill>
                <a:latin typeface="Arial"/>
                <a:ea typeface="DejaVu Sans"/>
              </a:rPr>
              <a:t>беспечения первоочередных нужд в период прохождения обучения или поиска работы (не более 90 календарных дней)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2F70BF"/>
                </a:solidFill>
                <a:latin typeface="Arial"/>
                <a:ea typeface="DejaVu Sans"/>
              </a:rPr>
              <a:t>— </a:t>
            </a:r>
            <a:r>
              <a:rPr lang="ru-RU" sz="2000" b="1" strike="noStrike" spc="-1">
                <a:solidFill>
                  <a:srgbClr val="FF0000"/>
                </a:solidFill>
                <a:latin typeface="Arial"/>
                <a:ea typeface="DejaVu Sans"/>
              </a:rPr>
              <a:t>10 тыс. рублей в месяц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</p:txBody>
      </p:sp>
      <p:sp>
        <p:nvSpPr>
          <p:cNvPr id="241" name="Line 13"/>
          <p:cNvSpPr/>
          <p:nvPr/>
        </p:nvSpPr>
        <p:spPr>
          <a:xfrm>
            <a:off x="683280" y="4869000"/>
            <a:ext cx="7849080" cy="0"/>
          </a:xfrm>
          <a:prstGeom prst="line">
            <a:avLst/>
          </a:prstGeom>
          <a:ln w="19080" cap="rnd">
            <a:solidFill>
              <a:srgbClr val="C00000"/>
            </a:solidFill>
            <a:prstDash val="dash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2" name="CustomShape 14"/>
          <p:cNvSpPr/>
          <p:nvPr/>
        </p:nvSpPr>
        <p:spPr>
          <a:xfrm>
            <a:off x="179640" y="1124640"/>
            <a:ext cx="8784360" cy="15112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80">
            <a:solidFill>
              <a:srgbClr val="C00000"/>
            </a:solidFill>
            <a:round/>
          </a:ln>
          <a:effectLst>
            <a:outerShdw blurRad="57150" dist="1908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2F70BF"/>
                </a:solidFill>
                <a:latin typeface="Arial"/>
                <a:ea typeface="DejaVu Sans"/>
              </a:rPr>
              <a:t>Финансирование за счет средств областного бюджета на 2020 год </a:t>
            </a:r>
            <a:r>
              <a:rPr lang="ru-RU" sz="2200" b="1" strike="noStrike" spc="-1">
                <a:solidFill>
                  <a:srgbClr val="FF0000"/>
                </a:solidFill>
                <a:latin typeface="Arial"/>
                <a:ea typeface="DejaVu Sans"/>
              </a:rPr>
              <a:t>более 31 млн. руб. </a:t>
            </a:r>
            <a:endParaRPr lang="ru-RU" sz="2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0" i="1" strike="noStrike" spc="-1">
                <a:solidFill>
                  <a:srgbClr val="FF0000"/>
                </a:solidFill>
                <a:latin typeface="Arial"/>
                <a:ea typeface="DejaVu Sans"/>
              </a:rPr>
              <a:t>(с 2006 года помощь предоставлена 8,8 тыс. малоимущим семьям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0" i="1" strike="noStrike" spc="-1">
                <a:solidFill>
                  <a:srgbClr val="FF0000"/>
                </a:solidFill>
                <a:latin typeface="Arial"/>
                <a:ea typeface="DejaVu Sans"/>
              </a:rPr>
              <a:t>на общую сумму 360 млн. рублей)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43" name="CustomShape 15"/>
          <p:cNvSpPr/>
          <p:nvPr/>
        </p:nvSpPr>
        <p:spPr>
          <a:xfrm>
            <a:off x="219600" y="3142800"/>
            <a:ext cx="852840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A20000"/>
                </a:solidFill>
                <a:latin typeface="Arial"/>
                <a:ea typeface="DejaVu Sans"/>
              </a:rPr>
              <a:t>С 2020 года предусмотрены новые виды социальной помощи </a:t>
            </a:r>
            <a:endParaRPr lang="ru-RU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A20000"/>
                </a:solidFill>
                <a:latin typeface="Arial"/>
                <a:ea typeface="DejaVu Sans"/>
              </a:rPr>
              <a:t>— денежные выплаты для: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4" name="Line 16"/>
          <p:cNvSpPr/>
          <p:nvPr/>
        </p:nvSpPr>
        <p:spPr>
          <a:xfrm>
            <a:off x="755280" y="6309000"/>
            <a:ext cx="7849080" cy="0"/>
          </a:xfrm>
          <a:prstGeom prst="line">
            <a:avLst/>
          </a:prstGeom>
          <a:ln w="19080" cap="rnd">
            <a:solidFill>
              <a:srgbClr val="C00000"/>
            </a:solidFill>
            <a:prstDash val="dash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>
            <a:off x="282240" y="764640"/>
            <a:ext cx="4244040" cy="120600"/>
          </a:xfrm>
          <a:prstGeom prst="rect">
            <a:avLst/>
          </a:prstGeom>
          <a:solidFill>
            <a:srgbClr val="0070C0">
              <a:alpha val="72000"/>
            </a:srgb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6" name="Line 2"/>
          <p:cNvSpPr/>
          <p:nvPr/>
        </p:nvSpPr>
        <p:spPr>
          <a:xfrm flipH="1">
            <a:off x="292680" y="764640"/>
            <a:ext cx="7707600" cy="360"/>
          </a:xfrm>
          <a:prstGeom prst="line">
            <a:avLst/>
          </a:prstGeom>
          <a:ln w="12600">
            <a:solidFill>
              <a:srgbClr val="5B9BD5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7" name="CustomShape 3"/>
          <p:cNvSpPr/>
          <p:nvPr/>
        </p:nvSpPr>
        <p:spPr>
          <a:xfrm>
            <a:off x="219600" y="2598480"/>
            <a:ext cx="269280" cy="339480"/>
          </a:xfrm>
          <a:prstGeom prst="ellipse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8" name="CustomShape 4"/>
          <p:cNvSpPr/>
          <p:nvPr/>
        </p:nvSpPr>
        <p:spPr>
          <a:xfrm>
            <a:off x="219600" y="3102120"/>
            <a:ext cx="269280" cy="339480"/>
          </a:xfrm>
          <a:prstGeom prst="ellipse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9" name="CustomShape 5"/>
          <p:cNvSpPr/>
          <p:nvPr/>
        </p:nvSpPr>
        <p:spPr>
          <a:xfrm>
            <a:off x="219600" y="4231080"/>
            <a:ext cx="269280" cy="339480"/>
          </a:xfrm>
          <a:prstGeom prst="ellipse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0" name="CustomShape 6"/>
          <p:cNvSpPr/>
          <p:nvPr/>
        </p:nvSpPr>
        <p:spPr>
          <a:xfrm>
            <a:off x="4408560" y="4245480"/>
            <a:ext cx="269280" cy="339480"/>
          </a:xfrm>
          <a:prstGeom prst="ellipse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1" name="CustomShape 7"/>
          <p:cNvSpPr/>
          <p:nvPr/>
        </p:nvSpPr>
        <p:spPr>
          <a:xfrm>
            <a:off x="8490600" y="6582600"/>
            <a:ext cx="651600" cy="27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720" tIns="40680" rIns="81720" bIns="40680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300" b="0" strike="noStrike" spc="-1">
                <a:solidFill>
                  <a:srgbClr val="595959"/>
                </a:solidFill>
                <a:latin typeface="Verdana"/>
                <a:ea typeface="Verdana"/>
              </a:rPr>
              <a:t>7</a:t>
            </a:r>
            <a:endParaRPr lang="ru-RU" sz="1300" b="0" strike="noStrike" spc="-1">
              <a:latin typeface="Arial"/>
            </a:endParaRPr>
          </a:p>
        </p:txBody>
      </p:sp>
      <p:sp>
        <p:nvSpPr>
          <p:cNvPr id="252" name="CustomShape 8"/>
          <p:cNvSpPr/>
          <p:nvPr/>
        </p:nvSpPr>
        <p:spPr>
          <a:xfrm>
            <a:off x="0" y="-27360"/>
            <a:ext cx="9142560" cy="68400"/>
          </a:xfrm>
          <a:prstGeom prst="rect">
            <a:avLst/>
          </a:prstGeom>
          <a:solidFill>
            <a:srgbClr val="8EC0E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3" name="CustomShape 9"/>
          <p:cNvSpPr/>
          <p:nvPr/>
        </p:nvSpPr>
        <p:spPr>
          <a:xfrm>
            <a:off x="1800" y="232560"/>
            <a:ext cx="9142920" cy="591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660033"/>
                </a:solidFill>
                <a:latin typeface="Arial"/>
                <a:ea typeface="Verdana"/>
              </a:rPr>
              <a:t>ПРОЕКТЫ НА ПЕРСПЕКТИВУ 2020-2021 гг.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54" name="CustomShape 10"/>
          <p:cNvSpPr/>
          <p:nvPr/>
        </p:nvSpPr>
        <p:spPr>
          <a:xfrm>
            <a:off x="284760" y="1124640"/>
            <a:ext cx="8737560" cy="557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000" b="1" strike="noStrike" spc="-1">
                <a:solidFill>
                  <a:srgbClr val="2F70BF"/>
                </a:solidFill>
                <a:latin typeface="Arial"/>
                <a:ea typeface="DejaVu Sans"/>
              </a:rPr>
              <a:t>С</a:t>
            </a:r>
            <a:r>
              <a:rPr lang="ru-RU" sz="2000" b="0" strike="noStrike" spc="-1">
                <a:solidFill>
                  <a:srgbClr val="2F70BF"/>
                </a:solidFill>
                <a:latin typeface="Arial"/>
                <a:ea typeface="DejaVu Sans"/>
              </a:rPr>
              <a:t>оздание и методическое сопровождение онлайн-платформы для специалистов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1" strike="noStrike" spc="-1">
                <a:solidFill>
                  <a:srgbClr val="2F70BF"/>
                </a:solidFill>
                <a:latin typeface="Arial"/>
                <a:ea typeface="DejaVu Sans"/>
              </a:rPr>
              <a:t>О</a:t>
            </a:r>
            <a:r>
              <a:rPr lang="ru-RU" sz="2000" b="0" strike="noStrike" spc="-1">
                <a:solidFill>
                  <a:srgbClr val="2F70BF"/>
                </a:solidFill>
                <a:latin typeface="Arial"/>
                <a:ea typeface="DejaVu Sans"/>
              </a:rPr>
              <a:t>рганизация инфраструктуры студий для самореализации                               и самообеспечения семей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1" strike="noStrike" spc="-1">
                <a:solidFill>
                  <a:srgbClr val="2F70BF"/>
                </a:solidFill>
                <a:latin typeface="Arial"/>
                <a:ea typeface="DejaVu Sans"/>
              </a:rPr>
              <a:t>П</a:t>
            </a:r>
            <a:r>
              <a:rPr lang="ru-RU" sz="2000" b="0" strike="noStrike" spc="-1">
                <a:solidFill>
                  <a:srgbClr val="2F70BF"/>
                </a:solidFill>
                <a:latin typeface="Arial"/>
                <a:ea typeface="DejaVu Sans"/>
              </a:rPr>
              <a:t>ривлечение из числа СОНКО и добровольцев – успешных предпринимателей к участию в наставничестве в отношении семей, заключивших социальный контракт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1" strike="noStrike" spc="-1">
                <a:solidFill>
                  <a:srgbClr val="2F70BF"/>
                </a:solidFill>
                <a:latin typeface="Arial"/>
                <a:ea typeface="DejaVu Sans"/>
              </a:rPr>
              <a:t>Р</a:t>
            </a:r>
            <a:r>
              <a:rPr lang="ru-RU" sz="2000" b="0" strike="noStrike" spc="-1">
                <a:solidFill>
                  <a:srgbClr val="2F70BF"/>
                </a:solidFill>
                <a:latin typeface="Arial"/>
                <a:ea typeface="DejaVu Sans"/>
              </a:rPr>
              <a:t>азвитие системы «социальных гостиных» для женщин с детьми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1" strike="noStrike" spc="-1">
                <a:solidFill>
                  <a:srgbClr val="2F70BF"/>
                </a:solidFill>
                <a:latin typeface="Arial"/>
                <a:ea typeface="DejaVu Sans"/>
              </a:rPr>
              <a:t>Д</a:t>
            </a:r>
            <a:r>
              <a:rPr lang="ru-RU" sz="2000" b="0" strike="noStrike" spc="-1">
                <a:solidFill>
                  <a:srgbClr val="2F70BF"/>
                </a:solidFill>
                <a:latin typeface="Arial"/>
                <a:ea typeface="DejaVu Sans"/>
              </a:rPr>
              <a:t>оработка программы реабилитации семей, где родители употребляют алкоголь с упором на многодетные семьи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5" name="Line 11"/>
          <p:cNvSpPr/>
          <p:nvPr/>
        </p:nvSpPr>
        <p:spPr>
          <a:xfrm>
            <a:off x="369000" y="2060640"/>
            <a:ext cx="8569080" cy="0"/>
          </a:xfrm>
          <a:prstGeom prst="line">
            <a:avLst/>
          </a:prstGeom>
          <a:ln w="19080" cap="rnd">
            <a:solidFill>
              <a:srgbClr val="C00000"/>
            </a:solidFill>
            <a:prstDash val="dash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6" name="Line 12"/>
          <p:cNvSpPr/>
          <p:nvPr/>
        </p:nvSpPr>
        <p:spPr>
          <a:xfrm>
            <a:off x="395280" y="3212640"/>
            <a:ext cx="8569080" cy="0"/>
          </a:xfrm>
          <a:prstGeom prst="line">
            <a:avLst/>
          </a:prstGeom>
          <a:ln w="19080" cap="rnd">
            <a:solidFill>
              <a:srgbClr val="C00000"/>
            </a:solidFill>
            <a:prstDash val="dash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7" name="Line 13"/>
          <p:cNvSpPr/>
          <p:nvPr/>
        </p:nvSpPr>
        <p:spPr>
          <a:xfrm>
            <a:off x="395280" y="4653000"/>
            <a:ext cx="8569080" cy="0"/>
          </a:xfrm>
          <a:prstGeom prst="line">
            <a:avLst/>
          </a:prstGeom>
          <a:ln w="19080" cap="rnd">
            <a:solidFill>
              <a:srgbClr val="C00000"/>
            </a:solidFill>
            <a:prstDash val="dash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8" name="Line 14"/>
          <p:cNvSpPr/>
          <p:nvPr/>
        </p:nvSpPr>
        <p:spPr>
          <a:xfrm>
            <a:off x="395280" y="5517000"/>
            <a:ext cx="8569080" cy="0"/>
          </a:xfrm>
          <a:prstGeom prst="line">
            <a:avLst/>
          </a:prstGeom>
          <a:ln w="19080" cap="rnd">
            <a:solidFill>
              <a:srgbClr val="C00000"/>
            </a:solidFill>
            <a:prstDash val="dash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5112</TotalTime>
  <Words>605</Words>
  <Application>Microsoft Office PowerPoint</Application>
  <PresentationFormat>Экран (4:3)</PresentationFormat>
  <Paragraphs>96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Инна</cp:lastModifiedBy>
  <cp:revision>361</cp:revision>
  <cp:lastPrinted>2020-07-14T11:05:38Z</cp:lastPrinted>
  <dcterms:created xsi:type="dcterms:W3CDTF">2014-04-01T16:35:38Z</dcterms:created>
  <dcterms:modified xsi:type="dcterms:W3CDTF">2020-07-16T23:29:48Z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Microsoft Corporation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7</vt:i4>
  </property>
  <property fmtid="{D5CDD505-2E9C-101B-9397-08002B2CF9AE}" pid="9" name="PresentationFormat">
    <vt:lpwstr>Экран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7</vt:i4>
  </property>
</Properties>
</file>